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93" r:id="rId3"/>
    <p:sldId id="257" r:id="rId4"/>
    <p:sldId id="264" r:id="rId5"/>
    <p:sldId id="259" r:id="rId6"/>
    <p:sldId id="262" r:id="rId7"/>
    <p:sldId id="263" r:id="rId8"/>
    <p:sldId id="294" r:id="rId9"/>
    <p:sldId id="274" r:id="rId10"/>
    <p:sldId id="266" r:id="rId11"/>
    <p:sldId id="295" r:id="rId12"/>
    <p:sldId id="267" r:id="rId13"/>
    <p:sldId id="268" r:id="rId14"/>
    <p:sldId id="298" r:id="rId15"/>
    <p:sldId id="269" r:id="rId16"/>
    <p:sldId id="270" r:id="rId17"/>
    <p:sldId id="261"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F2A9FD-54AC-0945-B0BA-E0C055476E8C}" v="32" dt="2026-10-09T17:36:26.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55"/>
    <p:restoredTop sz="92662"/>
  </p:normalViewPr>
  <p:slideViewPr>
    <p:cSldViewPr snapToGrid="0">
      <p:cViewPr varScale="1">
        <p:scale>
          <a:sx n="148" d="100"/>
          <a:sy n="148" d="100"/>
        </p:scale>
        <p:origin x="232" y="208"/>
      </p:cViewPr>
      <p:guideLst/>
    </p:cSldViewPr>
  </p:slideViewPr>
  <p:outlineViewPr>
    <p:cViewPr>
      <p:scale>
        <a:sx n="33" d="100"/>
        <a:sy n="33" d="100"/>
      </p:scale>
      <p:origin x="0" y="-207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 Arnold" userId="610c1b0d-2276-4369-a7a1-6323b42b5de8" providerId="ADAL" clId="{003DCBC3-97A7-5F17-B87E-9B33FF3C7233}"/>
    <pc:docChg chg="undo custSel addSld delSld modSld sldOrd modShowInfo">
      <pc:chgData name="Ken Arnold" userId="610c1b0d-2276-4369-a7a1-6323b42b5de8" providerId="ADAL" clId="{003DCBC3-97A7-5F17-B87E-9B33FF3C7233}" dt="2026-10-09T18:05:06.537" v="3020" actId="1076"/>
      <pc:docMkLst>
        <pc:docMk/>
      </pc:docMkLst>
      <pc:sldChg chg="addSp modSp mod">
        <pc:chgData name="Ken Arnold" userId="610c1b0d-2276-4369-a7a1-6323b42b5de8" providerId="ADAL" clId="{003DCBC3-97A7-5F17-B87E-9B33FF3C7233}" dt="2026-10-09T17:33:26.516" v="2786" actId="114"/>
        <pc:sldMkLst>
          <pc:docMk/>
          <pc:sldMk cId="4103677379" sldId="256"/>
        </pc:sldMkLst>
        <pc:spChg chg="add mod">
          <ac:chgData name="Ken Arnold" userId="610c1b0d-2276-4369-a7a1-6323b42b5de8" providerId="ADAL" clId="{003DCBC3-97A7-5F17-B87E-9B33FF3C7233}" dt="2026-10-09T17:33:26.516" v="2786" actId="114"/>
          <ac:spMkLst>
            <pc:docMk/>
            <pc:sldMk cId="4103677379" sldId="256"/>
            <ac:spMk id="4" creationId="{75EC613C-4BB2-B631-64CF-4555119A2100}"/>
          </ac:spMkLst>
        </pc:spChg>
      </pc:sldChg>
      <pc:sldChg chg="modSp del mod ord modShow">
        <pc:chgData name="Ken Arnold" userId="610c1b0d-2276-4369-a7a1-6323b42b5de8" providerId="ADAL" clId="{003DCBC3-97A7-5F17-B87E-9B33FF3C7233}" dt="2026-10-09T17:31:43.191" v="2761" actId="2696"/>
        <pc:sldMkLst>
          <pc:docMk/>
          <pc:sldMk cId="4135494635" sldId="258"/>
        </pc:sldMkLst>
        <pc:spChg chg="mod">
          <ac:chgData name="Ken Arnold" userId="610c1b0d-2276-4369-a7a1-6323b42b5de8" providerId="ADAL" clId="{003DCBC3-97A7-5F17-B87E-9B33FF3C7233}" dt="2026-10-09T14:40:53.705" v="1429" actId="27636"/>
          <ac:spMkLst>
            <pc:docMk/>
            <pc:sldMk cId="4135494635" sldId="258"/>
            <ac:spMk id="3" creationId="{A26E4087-EFE8-1EAC-97B9-6205CE74DF3A}"/>
          </ac:spMkLst>
        </pc:spChg>
      </pc:sldChg>
      <pc:sldChg chg="addSp modSp mod modAnim">
        <pc:chgData name="Ken Arnold" userId="610c1b0d-2276-4369-a7a1-6323b42b5de8" providerId="ADAL" clId="{003DCBC3-97A7-5F17-B87E-9B33FF3C7233}" dt="2026-10-09T15:20:17.223" v="2325"/>
        <pc:sldMkLst>
          <pc:docMk/>
          <pc:sldMk cId="1480207339" sldId="259"/>
        </pc:sldMkLst>
        <pc:spChg chg="mod">
          <ac:chgData name="Ken Arnold" userId="610c1b0d-2276-4369-a7a1-6323b42b5de8" providerId="ADAL" clId="{003DCBC3-97A7-5F17-B87E-9B33FF3C7233}" dt="2026-10-09T15:19:52.839" v="2324" actId="20577"/>
          <ac:spMkLst>
            <pc:docMk/>
            <pc:sldMk cId="1480207339" sldId="259"/>
            <ac:spMk id="2" creationId="{8A2CC67E-21F5-3688-173E-87E78B9D3008}"/>
          </ac:spMkLst>
        </pc:spChg>
        <pc:spChg chg="mod">
          <ac:chgData name="Ken Arnold" userId="610c1b0d-2276-4369-a7a1-6323b42b5de8" providerId="ADAL" clId="{003DCBC3-97A7-5F17-B87E-9B33FF3C7233}" dt="2026-10-09T15:18:31.503" v="2276" actId="20577"/>
          <ac:spMkLst>
            <pc:docMk/>
            <pc:sldMk cId="1480207339" sldId="259"/>
            <ac:spMk id="3" creationId="{1A614E0E-B3E0-2CE4-3905-84B06B3A1BFE}"/>
          </ac:spMkLst>
        </pc:spChg>
        <pc:spChg chg="add mod">
          <ac:chgData name="Ken Arnold" userId="610c1b0d-2276-4369-a7a1-6323b42b5de8" providerId="ADAL" clId="{003DCBC3-97A7-5F17-B87E-9B33FF3C7233}" dt="2026-10-09T15:19:37.051" v="2323" actId="20577"/>
          <ac:spMkLst>
            <pc:docMk/>
            <pc:sldMk cId="1480207339" sldId="259"/>
            <ac:spMk id="5" creationId="{1744B224-7782-81C6-13C9-F720472D4516}"/>
          </ac:spMkLst>
        </pc:spChg>
      </pc:sldChg>
      <pc:sldChg chg="modSp del mod">
        <pc:chgData name="Ken Arnold" userId="610c1b0d-2276-4369-a7a1-6323b42b5de8" providerId="ADAL" clId="{003DCBC3-97A7-5F17-B87E-9B33FF3C7233}" dt="2026-10-09T14:25:47.615" v="1" actId="2696"/>
        <pc:sldMkLst>
          <pc:docMk/>
          <pc:sldMk cId="2368732231" sldId="260"/>
        </pc:sldMkLst>
        <pc:spChg chg="mod">
          <ac:chgData name="Ken Arnold" userId="610c1b0d-2276-4369-a7a1-6323b42b5de8" providerId="ADAL" clId="{003DCBC3-97A7-5F17-B87E-9B33FF3C7233}" dt="2026-10-09T14:25:46.264" v="0" actId="21"/>
          <ac:spMkLst>
            <pc:docMk/>
            <pc:sldMk cId="2368732231" sldId="260"/>
            <ac:spMk id="3" creationId="{BDDA3476-FBD6-D8DE-30C1-EF0BCA1BE52C}"/>
          </ac:spMkLst>
        </pc:spChg>
      </pc:sldChg>
      <pc:sldChg chg="modSp mod modShow">
        <pc:chgData name="Ken Arnold" userId="610c1b0d-2276-4369-a7a1-6323b42b5de8" providerId="ADAL" clId="{003DCBC3-97A7-5F17-B87E-9B33FF3C7233}" dt="2026-10-09T15:26:14.276" v="2726" actId="729"/>
        <pc:sldMkLst>
          <pc:docMk/>
          <pc:sldMk cId="2685889491" sldId="261"/>
        </pc:sldMkLst>
        <pc:spChg chg="mod">
          <ac:chgData name="Ken Arnold" userId="610c1b0d-2276-4369-a7a1-6323b42b5de8" providerId="ADAL" clId="{003DCBC3-97A7-5F17-B87E-9B33FF3C7233}" dt="2026-10-09T14:33:33.390" v="846" actId="6549"/>
          <ac:spMkLst>
            <pc:docMk/>
            <pc:sldMk cId="2685889491" sldId="261"/>
            <ac:spMk id="3" creationId="{6DE7F700-8228-4A4E-D8B0-FC9C96137428}"/>
          </ac:spMkLst>
        </pc:spChg>
      </pc:sldChg>
      <pc:sldChg chg="ord">
        <pc:chgData name="Ken Arnold" userId="610c1b0d-2276-4369-a7a1-6323b42b5de8" providerId="ADAL" clId="{003DCBC3-97A7-5F17-B87E-9B33FF3C7233}" dt="2026-10-09T15:15:16.232" v="2198" actId="20578"/>
        <pc:sldMkLst>
          <pc:docMk/>
          <pc:sldMk cId="917630753" sldId="262"/>
        </pc:sldMkLst>
      </pc:sldChg>
      <pc:sldChg chg="modSp mod ord">
        <pc:chgData name="Ken Arnold" userId="610c1b0d-2276-4369-a7a1-6323b42b5de8" providerId="ADAL" clId="{003DCBC3-97A7-5F17-B87E-9B33FF3C7233}" dt="2026-10-09T17:34:09.269" v="2789" actId="20577"/>
        <pc:sldMkLst>
          <pc:docMk/>
          <pc:sldMk cId="530338568" sldId="263"/>
        </pc:sldMkLst>
        <pc:spChg chg="mod">
          <ac:chgData name="Ken Arnold" userId="610c1b0d-2276-4369-a7a1-6323b42b5de8" providerId="ADAL" clId="{003DCBC3-97A7-5F17-B87E-9B33FF3C7233}" dt="2026-10-09T17:34:09.269" v="2789" actId="20577"/>
          <ac:spMkLst>
            <pc:docMk/>
            <pc:sldMk cId="530338568" sldId="263"/>
            <ac:spMk id="6" creationId="{B26C9BDB-1347-9397-1DF6-6F83BF81BCCF}"/>
          </ac:spMkLst>
        </pc:spChg>
      </pc:sldChg>
      <pc:sldChg chg="modSp del mod">
        <pc:chgData name="Ken Arnold" userId="610c1b0d-2276-4369-a7a1-6323b42b5de8" providerId="ADAL" clId="{003DCBC3-97A7-5F17-B87E-9B33FF3C7233}" dt="2026-10-09T14:48:14.679" v="1432"/>
        <pc:sldMkLst>
          <pc:docMk/>
          <pc:sldMk cId="1239179820" sldId="265"/>
        </pc:sldMkLst>
        <pc:spChg chg="mod">
          <ac:chgData name="Ken Arnold" userId="610c1b0d-2276-4369-a7a1-6323b42b5de8" providerId="ADAL" clId="{003DCBC3-97A7-5F17-B87E-9B33FF3C7233}" dt="2026-10-09T14:41:03.776" v="1430" actId="113"/>
          <ac:spMkLst>
            <pc:docMk/>
            <pc:sldMk cId="1239179820" sldId="265"/>
            <ac:spMk id="3" creationId="{B5A8250B-7E9E-4626-82D7-CD3D03CAE796}"/>
          </ac:spMkLst>
        </pc:spChg>
      </pc:sldChg>
      <pc:sldChg chg="addSp delSp modSp mod ord">
        <pc:chgData name="Ken Arnold" userId="610c1b0d-2276-4369-a7a1-6323b42b5de8" providerId="ADAL" clId="{003DCBC3-97A7-5F17-B87E-9B33FF3C7233}" dt="2026-10-09T17:36:13.288" v="2956" actId="20577"/>
        <pc:sldMkLst>
          <pc:docMk/>
          <pc:sldMk cId="849738053" sldId="266"/>
        </pc:sldMkLst>
        <pc:spChg chg="mod">
          <ac:chgData name="Ken Arnold" userId="610c1b0d-2276-4369-a7a1-6323b42b5de8" providerId="ADAL" clId="{003DCBC3-97A7-5F17-B87E-9B33FF3C7233}" dt="2026-10-09T17:36:13.288" v="2956" actId="20577"/>
          <ac:spMkLst>
            <pc:docMk/>
            <pc:sldMk cId="849738053" sldId="266"/>
            <ac:spMk id="7" creationId="{50928D60-52AF-A80A-2654-6588A2B5CB08}"/>
          </ac:spMkLst>
        </pc:spChg>
        <pc:picChg chg="add del mod">
          <ac:chgData name="Ken Arnold" userId="610c1b0d-2276-4369-a7a1-6323b42b5de8" providerId="ADAL" clId="{003DCBC3-97A7-5F17-B87E-9B33FF3C7233}" dt="2026-10-09T17:26:28.756" v="2734" actId="21"/>
          <ac:picMkLst>
            <pc:docMk/>
            <pc:sldMk cId="849738053" sldId="266"/>
            <ac:picMk id="3" creationId="{ACFFDEFB-BB80-2D94-31E6-2CCA4E0AA299}"/>
          </ac:picMkLst>
        </pc:picChg>
      </pc:sldChg>
      <pc:sldChg chg="addSp modSp new mod">
        <pc:chgData name="Ken Arnold" userId="610c1b0d-2276-4369-a7a1-6323b42b5de8" providerId="ADAL" clId="{003DCBC3-97A7-5F17-B87E-9B33FF3C7233}" dt="2026-10-09T14:30:09.086" v="555" actId="20577"/>
        <pc:sldMkLst>
          <pc:docMk/>
          <pc:sldMk cId="134029127" sldId="267"/>
        </pc:sldMkLst>
        <pc:spChg chg="mod">
          <ac:chgData name="Ken Arnold" userId="610c1b0d-2276-4369-a7a1-6323b42b5de8" providerId="ADAL" clId="{003DCBC3-97A7-5F17-B87E-9B33FF3C7233}" dt="2026-10-09T14:25:55.478" v="21" actId="20577"/>
          <ac:spMkLst>
            <pc:docMk/>
            <pc:sldMk cId="134029127" sldId="267"/>
            <ac:spMk id="2" creationId="{52766A80-DA51-EF5B-0234-5377CD5CD237}"/>
          </ac:spMkLst>
        </pc:spChg>
        <pc:spChg chg="mod">
          <ac:chgData name="Ken Arnold" userId="610c1b0d-2276-4369-a7a1-6323b42b5de8" providerId="ADAL" clId="{003DCBC3-97A7-5F17-B87E-9B33FF3C7233}" dt="2026-10-09T14:30:09.086" v="555" actId="20577"/>
          <ac:spMkLst>
            <pc:docMk/>
            <pc:sldMk cId="134029127" sldId="267"/>
            <ac:spMk id="3" creationId="{C5A84D74-4D7E-923C-2869-332E35EAFBB3}"/>
          </ac:spMkLst>
        </pc:spChg>
        <pc:picChg chg="add mod">
          <ac:chgData name="Ken Arnold" userId="610c1b0d-2276-4369-a7a1-6323b42b5de8" providerId="ADAL" clId="{003DCBC3-97A7-5F17-B87E-9B33FF3C7233}" dt="2026-10-09T14:28:00.134" v="188"/>
          <ac:picMkLst>
            <pc:docMk/>
            <pc:sldMk cId="134029127" sldId="267"/>
            <ac:picMk id="4" creationId="{2458E292-24BF-3FD1-C40C-26A8C44F8319}"/>
          </ac:picMkLst>
        </pc:picChg>
      </pc:sldChg>
      <pc:sldChg chg="modSp new mod">
        <pc:chgData name="Ken Arnold" userId="610c1b0d-2276-4369-a7a1-6323b42b5de8" providerId="ADAL" clId="{003DCBC3-97A7-5F17-B87E-9B33FF3C7233}" dt="2026-10-09T17:31:24.477" v="2760" actId="20577"/>
        <pc:sldMkLst>
          <pc:docMk/>
          <pc:sldMk cId="3260353619" sldId="268"/>
        </pc:sldMkLst>
        <pc:spChg chg="mod">
          <ac:chgData name="Ken Arnold" userId="610c1b0d-2276-4369-a7a1-6323b42b5de8" providerId="ADAL" clId="{003DCBC3-97A7-5F17-B87E-9B33FF3C7233}" dt="2026-10-09T14:28:14.161" v="229" actId="20577"/>
          <ac:spMkLst>
            <pc:docMk/>
            <pc:sldMk cId="3260353619" sldId="268"/>
            <ac:spMk id="2" creationId="{47CD82F5-7005-6BDD-04CD-4D480D7FBBC7}"/>
          </ac:spMkLst>
        </pc:spChg>
        <pc:spChg chg="mod">
          <ac:chgData name="Ken Arnold" userId="610c1b0d-2276-4369-a7a1-6323b42b5de8" providerId="ADAL" clId="{003DCBC3-97A7-5F17-B87E-9B33FF3C7233}" dt="2026-10-09T17:31:24.477" v="2760" actId="20577"/>
          <ac:spMkLst>
            <pc:docMk/>
            <pc:sldMk cId="3260353619" sldId="268"/>
            <ac:spMk id="3" creationId="{82731AAC-3C33-2465-C741-3FD2B356DB74}"/>
          </ac:spMkLst>
        </pc:spChg>
      </pc:sldChg>
      <pc:sldChg chg="modSp new mod">
        <pc:chgData name="Ken Arnold" userId="610c1b0d-2276-4369-a7a1-6323b42b5de8" providerId="ADAL" clId="{003DCBC3-97A7-5F17-B87E-9B33FF3C7233}" dt="2026-10-09T14:40:23.459" v="1407" actId="113"/>
        <pc:sldMkLst>
          <pc:docMk/>
          <pc:sldMk cId="2213379166" sldId="269"/>
        </pc:sldMkLst>
        <pc:spChg chg="mod">
          <ac:chgData name="Ken Arnold" userId="610c1b0d-2276-4369-a7a1-6323b42b5de8" providerId="ADAL" clId="{003DCBC3-97A7-5F17-B87E-9B33FF3C7233}" dt="2026-10-09T14:33:50.031" v="873" actId="20577"/>
          <ac:spMkLst>
            <pc:docMk/>
            <pc:sldMk cId="2213379166" sldId="269"/>
            <ac:spMk id="2" creationId="{5B8828DC-099E-2246-AD4B-3373715D03AB}"/>
          </ac:spMkLst>
        </pc:spChg>
        <pc:spChg chg="mod">
          <ac:chgData name="Ken Arnold" userId="610c1b0d-2276-4369-a7a1-6323b42b5de8" providerId="ADAL" clId="{003DCBC3-97A7-5F17-B87E-9B33FF3C7233}" dt="2026-10-09T14:40:23.459" v="1407" actId="113"/>
          <ac:spMkLst>
            <pc:docMk/>
            <pc:sldMk cId="2213379166" sldId="269"/>
            <ac:spMk id="3" creationId="{2702759F-B85C-D15A-BD1A-FCA83DD84181}"/>
          </ac:spMkLst>
        </pc:spChg>
      </pc:sldChg>
      <pc:sldChg chg="addSp modSp new mod modNotesTx">
        <pc:chgData name="Ken Arnold" userId="610c1b0d-2276-4369-a7a1-6323b42b5de8" providerId="ADAL" clId="{003DCBC3-97A7-5F17-B87E-9B33FF3C7233}" dt="2026-10-09T17:44:00.460" v="3018" actId="20577"/>
        <pc:sldMkLst>
          <pc:docMk/>
          <pc:sldMk cId="958618276" sldId="270"/>
        </pc:sldMkLst>
        <pc:spChg chg="mod">
          <ac:chgData name="Ken Arnold" userId="610c1b0d-2276-4369-a7a1-6323b42b5de8" providerId="ADAL" clId="{003DCBC3-97A7-5F17-B87E-9B33FF3C7233}" dt="2026-10-09T17:44:00.460" v="3018" actId="20577"/>
          <ac:spMkLst>
            <pc:docMk/>
            <pc:sldMk cId="958618276" sldId="270"/>
            <ac:spMk id="2" creationId="{88AC39ED-2264-3A16-4D42-C25E438F9E5F}"/>
          </ac:spMkLst>
        </pc:spChg>
        <pc:spChg chg="mod">
          <ac:chgData name="Ken Arnold" userId="610c1b0d-2276-4369-a7a1-6323b42b5de8" providerId="ADAL" clId="{003DCBC3-97A7-5F17-B87E-9B33FF3C7233}" dt="2026-10-09T15:14:47.900" v="2197" actId="20577"/>
          <ac:spMkLst>
            <pc:docMk/>
            <pc:sldMk cId="958618276" sldId="270"/>
            <ac:spMk id="3" creationId="{6937EA2B-1974-D603-967E-9F013C264011}"/>
          </ac:spMkLst>
        </pc:spChg>
        <pc:spChg chg="add mod">
          <ac:chgData name="Ken Arnold" userId="610c1b0d-2276-4369-a7a1-6323b42b5de8" providerId="ADAL" clId="{003DCBC3-97A7-5F17-B87E-9B33FF3C7233}" dt="2026-10-09T17:29:14.551" v="2740"/>
          <ac:spMkLst>
            <pc:docMk/>
            <pc:sldMk cId="958618276" sldId="270"/>
            <ac:spMk id="5" creationId="{58CD7372-EA3B-AE4D-3114-5FF55A68ACA7}"/>
          </ac:spMkLst>
        </pc:spChg>
        <pc:picChg chg="add mod">
          <ac:chgData name="Ken Arnold" userId="610c1b0d-2276-4369-a7a1-6323b42b5de8" providerId="ADAL" clId="{003DCBC3-97A7-5F17-B87E-9B33FF3C7233}" dt="2026-10-09T17:29:14.551" v="2740"/>
          <ac:picMkLst>
            <pc:docMk/>
            <pc:sldMk cId="958618276" sldId="270"/>
            <ac:picMk id="4" creationId="{DAFC7517-9FD4-F229-4640-A1DD442A77B4}"/>
          </ac:picMkLst>
        </pc:picChg>
      </pc:sldChg>
      <pc:sldChg chg="add del">
        <pc:chgData name="Ken Arnold" userId="610c1b0d-2276-4369-a7a1-6323b42b5de8" providerId="ADAL" clId="{003DCBC3-97A7-5F17-B87E-9B33FF3C7233}" dt="2026-10-09T14:48:45.702" v="1434"/>
        <pc:sldMkLst>
          <pc:docMk/>
          <pc:sldMk cId="3304945514" sldId="271"/>
        </pc:sldMkLst>
      </pc:sldChg>
      <pc:sldChg chg="modSp add del mod">
        <pc:chgData name="Ken Arnold" userId="610c1b0d-2276-4369-a7a1-6323b42b5de8" providerId="ADAL" clId="{003DCBC3-97A7-5F17-B87E-9B33FF3C7233}" dt="2026-10-09T17:37:34.712" v="2958"/>
        <pc:sldMkLst>
          <pc:docMk/>
          <pc:sldMk cId="3859005747" sldId="272"/>
        </pc:sldMkLst>
        <pc:spChg chg="mod">
          <ac:chgData name="Ken Arnold" userId="610c1b0d-2276-4369-a7a1-6323b42b5de8" providerId="ADAL" clId="{003DCBC3-97A7-5F17-B87E-9B33FF3C7233}" dt="2026-10-09T15:17:00.607" v="2266" actId="114"/>
          <ac:spMkLst>
            <pc:docMk/>
            <pc:sldMk cId="3859005747" sldId="272"/>
            <ac:spMk id="3" creationId="{B5A8250B-7E9E-4626-82D7-CD3D03CAE796}"/>
          </ac:spMkLst>
        </pc:spChg>
      </pc:sldChg>
      <pc:sldChg chg="addSp modSp new mod modClrScheme chgLayout">
        <pc:chgData name="Ken Arnold" userId="610c1b0d-2276-4369-a7a1-6323b42b5de8" providerId="ADAL" clId="{003DCBC3-97A7-5F17-B87E-9B33FF3C7233}" dt="2026-10-09T18:05:06.537" v="3020" actId="1076"/>
        <pc:sldMkLst>
          <pc:docMk/>
          <pc:sldMk cId="3424931991" sldId="273"/>
        </pc:sldMkLst>
        <pc:spChg chg="mod ord">
          <ac:chgData name="Ken Arnold" userId="610c1b0d-2276-4369-a7a1-6323b42b5de8" providerId="ADAL" clId="{003DCBC3-97A7-5F17-B87E-9B33FF3C7233}" dt="2026-10-09T15:20:46.330" v="2361" actId="700"/>
          <ac:spMkLst>
            <pc:docMk/>
            <pc:sldMk cId="3424931991" sldId="273"/>
            <ac:spMk id="2" creationId="{2FFF552D-0AE0-DC33-9B37-F69B9B16C9DC}"/>
          </ac:spMkLst>
        </pc:spChg>
        <pc:spChg chg="mod ord">
          <ac:chgData name="Ken Arnold" userId="610c1b0d-2276-4369-a7a1-6323b42b5de8" providerId="ADAL" clId="{003DCBC3-97A7-5F17-B87E-9B33FF3C7233}" dt="2026-10-09T15:25:48.942" v="2709" actId="20577"/>
          <ac:spMkLst>
            <pc:docMk/>
            <pc:sldMk cId="3424931991" sldId="273"/>
            <ac:spMk id="3" creationId="{159EE283-1239-8C1F-F8A8-699F20F0B2D3}"/>
          </ac:spMkLst>
        </pc:spChg>
        <pc:spChg chg="add mod ord">
          <ac:chgData name="Ken Arnold" userId="610c1b0d-2276-4369-a7a1-6323b42b5de8" providerId="ADAL" clId="{003DCBC3-97A7-5F17-B87E-9B33FF3C7233}" dt="2026-10-09T18:05:06.537" v="3020" actId="1076"/>
          <ac:spMkLst>
            <pc:docMk/>
            <pc:sldMk cId="3424931991" sldId="273"/>
            <ac:spMk id="4" creationId="{97B221B0-A4F1-64EE-267D-5630C7E73E5D}"/>
          </ac:spMkLst>
        </pc:spChg>
        <pc:spChg chg="add mod">
          <ac:chgData name="Ken Arnold" userId="610c1b0d-2276-4369-a7a1-6323b42b5de8" providerId="ADAL" clId="{003DCBC3-97A7-5F17-B87E-9B33FF3C7233}" dt="2026-10-09T17:29:28.619" v="2742" actId="1076"/>
          <ac:spMkLst>
            <pc:docMk/>
            <pc:sldMk cId="3424931991" sldId="273"/>
            <ac:spMk id="6" creationId="{5957202A-2327-5942-48D8-D2372DD9E4C3}"/>
          </ac:spMkLst>
        </pc:spChg>
        <pc:picChg chg="add mod">
          <ac:chgData name="Ken Arnold" userId="610c1b0d-2276-4369-a7a1-6323b42b5de8" providerId="ADAL" clId="{003DCBC3-97A7-5F17-B87E-9B33FF3C7233}" dt="2026-10-09T17:29:28.619" v="2742" actId="1076"/>
          <ac:picMkLst>
            <pc:docMk/>
            <pc:sldMk cId="3424931991" sldId="273"/>
            <ac:picMk id="5" creationId="{88613945-823D-F592-E51C-796C5B30D54E}"/>
          </ac:picMkLst>
        </pc:picChg>
      </pc:sldChg>
      <pc:sldChg chg="addSp delSp modSp new mod modClrScheme chgLayout">
        <pc:chgData name="Ken Arnold" userId="610c1b0d-2276-4369-a7a1-6323b42b5de8" providerId="ADAL" clId="{003DCBC3-97A7-5F17-B87E-9B33FF3C7233}" dt="2026-10-09T17:26:41.059" v="2737" actId="700"/>
        <pc:sldMkLst>
          <pc:docMk/>
          <pc:sldMk cId="1685296429" sldId="274"/>
        </pc:sldMkLst>
        <pc:spChg chg="del">
          <ac:chgData name="Ken Arnold" userId="610c1b0d-2276-4369-a7a1-6323b42b5de8" providerId="ADAL" clId="{003DCBC3-97A7-5F17-B87E-9B33FF3C7233}" dt="2026-10-09T17:26:41.059" v="2737" actId="700"/>
          <ac:spMkLst>
            <pc:docMk/>
            <pc:sldMk cId="1685296429" sldId="274"/>
            <ac:spMk id="2" creationId="{0D653092-3747-CE88-2D11-563D0D63E112}"/>
          </ac:spMkLst>
        </pc:spChg>
        <pc:spChg chg="del">
          <ac:chgData name="Ken Arnold" userId="610c1b0d-2276-4369-a7a1-6323b42b5de8" providerId="ADAL" clId="{003DCBC3-97A7-5F17-B87E-9B33FF3C7233}" dt="2026-10-09T17:26:41.059" v="2737" actId="700"/>
          <ac:spMkLst>
            <pc:docMk/>
            <pc:sldMk cId="1685296429" sldId="274"/>
            <ac:spMk id="3" creationId="{A8785F69-B67A-C381-56B0-7E19D4B774C5}"/>
          </ac:spMkLst>
        </pc:spChg>
        <pc:spChg chg="del">
          <ac:chgData name="Ken Arnold" userId="610c1b0d-2276-4369-a7a1-6323b42b5de8" providerId="ADAL" clId="{003DCBC3-97A7-5F17-B87E-9B33FF3C7233}" dt="2026-10-09T17:26:41.059" v="2737" actId="700"/>
          <ac:spMkLst>
            <pc:docMk/>
            <pc:sldMk cId="1685296429" sldId="274"/>
            <ac:spMk id="4" creationId="{A8ABB124-653D-8008-1BCF-18479B5F816D}"/>
          </ac:spMkLst>
        </pc:spChg>
        <pc:spChg chg="del">
          <ac:chgData name="Ken Arnold" userId="610c1b0d-2276-4369-a7a1-6323b42b5de8" providerId="ADAL" clId="{003DCBC3-97A7-5F17-B87E-9B33FF3C7233}" dt="2026-10-09T17:26:41.059" v="2737" actId="700"/>
          <ac:spMkLst>
            <pc:docMk/>
            <pc:sldMk cId="1685296429" sldId="274"/>
            <ac:spMk id="5" creationId="{1A533852-C1D7-F8B4-3ED1-6DB8344FC041}"/>
          </ac:spMkLst>
        </pc:spChg>
        <pc:spChg chg="del">
          <ac:chgData name="Ken Arnold" userId="610c1b0d-2276-4369-a7a1-6323b42b5de8" providerId="ADAL" clId="{003DCBC3-97A7-5F17-B87E-9B33FF3C7233}" dt="2026-10-09T17:26:41.059" v="2737" actId="700"/>
          <ac:spMkLst>
            <pc:docMk/>
            <pc:sldMk cId="1685296429" sldId="274"/>
            <ac:spMk id="6" creationId="{FD326CD1-C77B-B8D4-640D-EF7D4BA6482F}"/>
          </ac:spMkLst>
        </pc:spChg>
        <pc:picChg chg="add mod">
          <ac:chgData name="Ken Arnold" userId="610c1b0d-2276-4369-a7a1-6323b42b5de8" providerId="ADAL" clId="{003DCBC3-97A7-5F17-B87E-9B33FF3C7233}" dt="2026-10-09T17:26:34.344" v="2736"/>
          <ac:picMkLst>
            <pc:docMk/>
            <pc:sldMk cId="1685296429" sldId="274"/>
            <ac:picMk id="7" creationId="{662296C6-09F5-E184-FBE6-BFC72D69F6A0}"/>
          </ac:picMkLst>
        </pc:picChg>
      </pc:sldChg>
      <pc:sldChg chg="add">
        <pc:chgData name="Ken Arnold" userId="610c1b0d-2276-4369-a7a1-6323b42b5de8" providerId="ADAL" clId="{003DCBC3-97A7-5F17-B87E-9B33FF3C7233}" dt="2026-10-09T17:28:29.835" v="2739"/>
        <pc:sldMkLst>
          <pc:docMk/>
          <pc:sldMk cId="1618116979" sldId="293"/>
        </pc:sldMkLst>
      </pc:sldChg>
      <pc:sldChg chg="addSp delSp modSp new mod modClrScheme chgLayout">
        <pc:chgData name="Ken Arnold" userId="610c1b0d-2276-4369-a7a1-6323b42b5de8" providerId="ADAL" clId="{003DCBC3-97A7-5F17-B87E-9B33FF3C7233}" dt="2026-10-09T17:35:04.174" v="2859" actId="20577"/>
        <pc:sldMkLst>
          <pc:docMk/>
          <pc:sldMk cId="1178276326" sldId="294"/>
        </pc:sldMkLst>
        <pc:spChg chg="mod ord">
          <ac:chgData name="Ken Arnold" userId="610c1b0d-2276-4369-a7a1-6323b42b5de8" providerId="ADAL" clId="{003DCBC3-97A7-5F17-B87E-9B33FF3C7233}" dt="2026-10-09T17:34:51.955" v="2824" actId="700"/>
          <ac:spMkLst>
            <pc:docMk/>
            <pc:sldMk cId="1178276326" sldId="294"/>
            <ac:spMk id="2" creationId="{3E5384A9-17A5-94DD-ACC7-E07295E1F0B6}"/>
          </ac:spMkLst>
        </pc:spChg>
        <pc:spChg chg="del mod ord">
          <ac:chgData name="Ken Arnold" userId="610c1b0d-2276-4369-a7a1-6323b42b5de8" providerId="ADAL" clId="{003DCBC3-97A7-5F17-B87E-9B33FF3C7233}" dt="2026-10-09T17:34:51.955" v="2824" actId="700"/>
          <ac:spMkLst>
            <pc:docMk/>
            <pc:sldMk cId="1178276326" sldId="294"/>
            <ac:spMk id="3" creationId="{23336A20-5B64-A8EA-DB41-F6604F66C12A}"/>
          </ac:spMkLst>
        </pc:spChg>
        <pc:spChg chg="del">
          <ac:chgData name="Ken Arnold" userId="610c1b0d-2276-4369-a7a1-6323b42b5de8" providerId="ADAL" clId="{003DCBC3-97A7-5F17-B87E-9B33FF3C7233}" dt="2026-10-09T17:34:51.955" v="2824" actId="700"/>
          <ac:spMkLst>
            <pc:docMk/>
            <pc:sldMk cId="1178276326" sldId="294"/>
            <ac:spMk id="4" creationId="{9FBA9789-63F0-AAEC-D65F-67A999E163CC}"/>
          </ac:spMkLst>
        </pc:spChg>
        <pc:spChg chg="del">
          <ac:chgData name="Ken Arnold" userId="610c1b0d-2276-4369-a7a1-6323b42b5de8" providerId="ADAL" clId="{003DCBC3-97A7-5F17-B87E-9B33FF3C7233}" dt="2026-10-09T17:34:51.955" v="2824" actId="700"/>
          <ac:spMkLst>
            <pc:docMk/>
            <pc:sldMk cId="1178276326" sldId="294"/>
            <ac:spMk id="5" creationId="{CB91171B-A716-2D62-BBAD-CE981A8B0350}"/>
          </ac:spMkLst>
        </pc:spChg>
        <pc:spChg chg="del">
          <ac:chgData name="Ken Arnold" userId="610c1b0d-2276-4369-a7a1-6323b42b5de8" providerId="ADAL" clId="{003DCBC3-97A7-5F17-B87E-9B33FF3C7233}" dt="2026-10-09T17:34:51.955" v="2824" actId="700"/>
          <ac:spMkLst>
            <pc:docMk/>
            <pc:sldMk cId="1178276326" sldId="294"/>
            <ac:spMk id="6" creationId="{95D67E5E-ED09-22AA-9CBF-ED59422FE17B}"/>
          </ac:spMkLst>
        </pc:spChg>
        <pc:spChg chg="add mod ord">
          <ac:chgData name="Ken Arnold" userId="610c1b0d-2276-4369-a7a1-6323b42b5de8" providerId="ADAL" clId="{003DCBC3-97A7-5F17-B87E-9B33FF3C7233}" dt="2026-10-09T17:35:04.174" v="2859" actId="20577"/>
          <ac:spMkLst>
            <pc:docMk/>
            <pc:sldMk cId="1178276326" sldId="294"/>
            <ac:spMk id="7" creationId="{AE69A48B-0894-6D6B-E0C4-8089BC8BE038}"/>
          </ac:spMkLst>
        </pc:spChg>
      </pc:sldChg>
      <pc:sldChg chg="modSp add mod">
        <pc:chgData name="Ken Arnold" userId="610c1b0d-2276-4369-a7a1-6323b42b5de8" providerId="ADAL" clId="{003DCBC3-97A7-5F17-B87E-9B33FF3C7233}" dt="2026-10-09T17:37:52.144" v="2962"/>
        <pc:sldMkLst>
          <pc:docMk/>
          <pc:sldMk cId="4077047826" sldId="295"/>
        </pc:sldMkLst>
        <pc:grpChg chg="mod">
          <ac:chgData name="Ken Arnold" userId="610c1b0d-2276-4369-a7a1-6323b42b5de8" providerId="ADAL" clId="{003DCBC3-97A7-5F17-B87E-9B33FF3C7233}" dt="2026-10-09T17:37:52.143" v="2960"/>
          <ac:grpSpMkLst>
            <pc:docMk/>
            <pc:sldMk cId="4077047826" sldId="295"/>
            <ac:grpSpMk id="23" creationId="{00000000-0000-0000-0000-000000000000}"/>
          </ac:grpSpMkLst>
        </pc:grpChg>
        <pc:cxnChg chg="mod">
          <ac:chgData name="Ken Arnold" userId="610c1b0d-2276-4369-a7a1-6323b42b5de8" providerId="ADAL" clId="{003DCBC3-97A7-5F17-B87E-9B33FF3C7233}" dt="2026-10-09T17:37:52.144" v="2962"/>
          <ac:cxnSpMkLst>
            <pc:docMk/>
            <pc:sldMk cId="4077047826" sldId="295"/>
            <ac:cxnSpMk id="27" creationId="{00000000-0000-0000-0000-000000000000}"/>
          </ac:cxnSpMkLst>
        </pc:cxnChg>
      </pc:sldChg>
      <pc:sldChg chg="add del ord">
        <pc:chgData name="Ken Arnold" userId="610c1b0d-2276-4369-a7a1-6323b42b5de8" providerId="ADAL" clId="{003DCBC3-97A7-5F17-B87E-9B33FF3C7233}" dt="2026-10-09T17:41:05.744" v="2966"/>
        <pc:sldMkLst>
          <pc:docMk/>
          <pc:sldMk cId="13573344" sldId="296"/>
        </pc:sldMkLst>
      </pc:sldChg>
      <pc:sldChg chg="add del">
        <pc:chgData name="Ken Arnold" userId="610c1b0d-2276-4369-a7a1-6323b42b5de8" providerId="ADAL" clId="{003DCBC3-97A7-5F17-B87E-9B33FF3C7233}" dt="2026-10-09T17:41:21.855" v="2968"/>
        <pc:sldMkLst>
          <pc:docMk/>
          <pc:sldMk cId="3507150695" sldId="297"/>
        </pc:sldMkLst>
      </pc:sldChg>
      <pc:sldChg chg="modSp add mod">
        <pc:chgData name="Ken Arnold" userId="610c1b0d-2276-4369-a7a1-6323b42b5de8" providerId="ADAL" clId="{003DCBC3-97A7-5F17-B87E-9B33FF3C7233}" dt="2026-10-09T17:42:15.199" v="2997" actId="20577"/>
        <pc:sldMkLst>
          <pc:docMk/>
          <pc:sldMk cId="381933625" sldId="298"/>
        </pc:sldMkLst>
        <pc:spChg chg="mod">
          <ac:chgData name="Ken Arnold" userId="610c1b0d-2276-4369-a7a1-6323b42b5de8" providerId="ADAL" clId="{003DCBC3-97A7-5F17-B87E-9B33FF3C7233}" dt="2026-10-09T17:42:15.199" v="2997" actId="20577"/>
          <ac:spMkLst>
            <pc:docMk/>
            <pc:sldMk cId="381933625" sldId="298"/>
            <ac:spMk id="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DA40FB-E521-F74F-8190-33AD1B9B7361}" type="datetimeFigureOut">
              <a:rPr lang="en-US" smtClean="0"/>
              <a:t>10/9/26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27B41A-6751-1D49-B689-8054695B7F8A}" type="slidenum">
              <a:rPr lang="en-US" smtClean="0"/>
              <a:t>‹#›</a:t>
            </a:fld>
            <a:endParaRPr lang="en-US"/>
          </a:p>
        </p:txBody>
      </p:sp>
    </p:spTree>
    <p:extLst>
      <p:ext uri="{BB962C8B-B14F-4D97-AF65-F5344CB8AC3E}">
        <p14:creationId xmlns:p14="http://schemas.microsoft.com/office/powerpoint/2010/main" val="475070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Audience: technologists with some AI experience who want to use AI more wisely.</a:t>
            </a:r>
          </a:p>
          <a:p>
            <a:r>
              <a:rPr lang="en-US" dirty="0"/>
              <a:t>Intent: get them thinking about wisdom as beyond just capabilities; get users for Thoughtful and collaborators for project-based service learning</a:t>
            </a:r>
          </a:p>
          <a:p>
            <a:r>
              <a:rPr lang="en-US" dirty="0"/>
              <a:t>Message: ask not what AI can do for you, but what you aim to achieve, what AI should be </a:t>
            </a:r>
            <a:r>
              <a:rPr lang="en-US" i="1" dirty="0"/>
              <a:t>kept from</a:t>
            </a:r>
            <a:r>
              <a:rPr lang="en-US" i="0" dirty="0"/>
              <a:t> doing to help you, and who else you can welcome in to the journey</a:t>
            </a:r>
            <a:endParaRPr lang="en-US" dirty="0"/>
          </a:p>
        </p:txBody>
      </p:sp>
      <p:sp>
        <p:nvSpPr>
          <p:cNvPr id="4" name="Slide Number Placeholder 3"/>
          <p:cNvSpPr>
            <a:spLocks noGrp="1"/>
          </p:cNvSpPr>
          <p:nvPr>
            <p:ph type="sldNum" sz="quarter" idx="5"/>
          </p:nvPr>
        </p:nvSpPr>
        <p:spPr/>
        <p:txBody>
          <a:bodyPr/>
          <a:lstStyle/>
          <a:p>
            <a:fld id="{0627B41A-6751-1D49-B689-8054695B7F8A}" type="slidenum">
              <a:rPr lang="en-US" smtClean="0"/>
              <a:t>1</a:t>
            </a:fld>
            <a:endParaRPr lang="en-US"/>
          </a:p>
        </p:txBody>
      </p:sp>
    </p:spTree>
    <p:extLst>
      <p:ext uri="{BB962C8B-B14F-4D97-AF65-F5344CB8AC3E}">
        <p14:creationId xmlns:p14="http://schemas.microsoft.com/office/powerpoint/2010/main" val="397520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say more about the “Who” question at the end. But first a quick intro on Targets and Fences.</a:t>
            </a:r>
          </a:p>
        </p:txBody>
      </p:sp>
      <p:sp>
        <p:nvSpPr>
          <p:cNvPr id="4" name="Slide Number Placeholder 3"/>
          <p:cNvSpPr>
            <a:spLocks noGrp="1"/>
          </p:cNvSpPr>
          <p:nvPr>
            <p:ph type="sldNum" sz="quarter" idx="5"/>
          </p:nvPr>
        </p:nvSpPr>
        <p:spPr/>
        <p:txBody>
          <a:bodyPr/>
          <a:lstStyle/>
          <a:p>
            <a:fld id="{0627B41A-6751-1D49-B689-8054695B7F8A}" type="slidenum">
              <a:rPr lang="en-US" smtClean="0"/>
              <a:t>4</a:t>
            </a:fld>
            <a:endParaRPr lang="en-US"/>
          </a:p>
        </p:txBody>
      </p:sp>
    </p:spTree>
    <p:extLst>
      <p:ext uri="{BB962C8B-B14F-4D97-AF65-F5344CB8AC3E}">
        <p14:creationId xmlns:p14="http://schemas.microsoft.com/office/powerpoint/2010/main" val="198813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Words are powerful. So embrace the complexity of writing.</a:t>
            </a:r>
          </a:p>
          <a:p>
            <a:r>
              <a:rPr lang="en-US" dirty="0"/>
              <a:t>HBR article: “AI-generated </a:t>
            </a:r>
            <a:r>
              <a:rPr lang="en-US" dirty="0" err="1"/>
              <a:t>Workslop</a:t>
            </a:r>
            <a:r>
              <a:rPr lang="en-US" dirty="0"/>
              <a:t> is Destroying Productivity”</a:t>
            </a:r>
          </a:p>
          <a:p>
            <a:endParaRPr lang="en-US" dirty="0"/>
          </a:p>
        </p:txBody>
      </p:sp>
      <p:sp>
        <p:nvSpPr>
          <p:cNvPr id="4" name="Slide Number Placeholder 3"/>
          <p:cNvSpPr>
            <a:spLocks noGrp="1"/>
          </p:cNvSpPr>
          <p:nvPr>
            <p:ph type="sldNum" sz="quarter" idx="5"/>
          </p:nvPr>
        </p:nvSpPr>
        <p:spPr/>
        <p:txBody>
          <a:bodyPr/>
          <a:lstStyle/>
          <a:p>
            <a:fld id="{0627B41A-6751-1D49-B689-8054695B7F8A}" type="slidenum">
              <a:rPr lang="en-US" smtClean="0"/>
              <a:t>6</a:t>
            </a:fld>
            <a:endParaRPr lang="en-US"/>
          </a:p>
        </p:txBody>
      </p:sp>
    </p:spTree>
    <p:extLst>
      <p:ext uri="{BB962C8B-B14F-4D97-AF65-F5344CB8AC3E}">
        <p14:creationId xmlns:p14="http://schemas.microsoft.com/office/powerpoint/2010/main" val="2458689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27B41A-6751-1D49-B689-8054695B7F8A}" type="slidenum">
              <a:rPr lang="en-US" smtClean="0"/>
              <a:t>13</a:t>
            </a:fld>
            <a:endParaRPr lang="en-US"/>
          </a:p>
        </p:txBody>
      </p:sp>
    </p:spTree>
    <p:extLst>
      <p:ext uri="{BB962C8B-B14F-4D97-AF65-F5344CB8AC3E}">
        <p14:creationId xmlns:p14="http://schemas.microsoft.com/office/powerpoint/2010/main" val="292770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Thoughtful and </a:t>
            </a:r>
            <a:r>
              <a:rPr lang="en-US" dirty="0" err="1"/>
              <a:t>EveryLang</a:t>
            </a:r>
            <a:r>
              <a:rPr lang="en-US" dirty="0"/>
              <a:t> have been big learning experiences for me, even as a software engineer with decades of experience. Has involved a dozen or so students.</a:t>
            </a:r>
          </a:p>
        </p:txBody>
      </p:sp>
      <p:sp>
        <p:nvSpPr>
          <p:cNvPr id="4" name="Slide Number Placeholder 3"/>
          <p:cNvSpPr>
            <a:spLocks noGrp="1"/>
          </p:cNvSpPr>
          <p:nvPr>
            <p:ph type="sldNum" sz="quarter" idx="5"/>
          </p:nvPr>
        </p:nvSpPr>
        <p:spPr/>
        <p:txBody>
          <a:bodyPr/>
          <a:lstStyle/>
          <a:p>
            <a:fld id="{0627B41A-6751-1D49-B689-8054695B7F8A}" type="slidenum">
              <a:rPr lang="en-US" smtClean="0"/>
              <a:t>16</a:t>
            </a:fld>
            <a:endParaRPr lang="en-US"/>
          </a:p>
        </p:txBody>
      </p:sp>
    </p:spTree>
    <p:extLst>
      <p:ext uri="{BB962C8B-B14F-4D97-AF65-F5344CB8AC3E}">
        <p14:creationId xmlns:p14="http://schemas.microsoft.com/office/powerpoint/2010/main" val="389365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4CD6-001A-6E63-B2F3-A9C3B6F6C9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D93174-7D84-E438-4D15-6DFD9ACBE3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C04F84-D22C-AE86-04F7-6BDCC3458691}"/>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9D5D665A-A596-3DC4-B0B5-71287AA14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362187-FCB6-732D-8BC4-FBE9F268DB89}"/>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349540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43B3-C28B-00F5-A7DC-16E4D0D974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D8801E-7113-7645-E9C4-2035A3F5B6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BF6A8B-FCCD-47F1-E38D-EBCE81A4288D}"/>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091CA146-DBFC-7D0F-4FCF-5E1AA25AA7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72E82-64AF-0308-7969-2E44458F292A}"/>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2386740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C2FD9-0851-FB43-6916-5DF25D5497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F7A9E4-2DD3-D2F3-DEDF-B2E4C54413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14DE09-3391-8B66-697A-1D5471606BA3}"/>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6A0E36B8-0A76-ACDE-8709-FBBA99862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71158-C6CC-6473-2C01-2C7C936B2AA7}"/>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1910199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744B-5992-1445-9C5D-AA85996BCF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3A90C8-F028-51CD-BC62-F8F1C6690E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D77AE7-AAFA-D7B7-73A0-E04E80E75D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924A6A-FF36-1315-99A7-C2D193B5A843}"/>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6" name="Footer Placeholder 5">
            <a:extLst>
              <a:ext uri="{FF2B5EF4-FFF2-40B4-BE49-F238E27FC236}">
                <a16:creationId xmlns:a16="http://schemas.microsoft.com/office/drawing/2014/main" id="{C7289417-7F8C-8F6B-801C-2FAA453D60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EFE43-0F99-22CD-3867-22B0FB0848DF}"/>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45734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AE4ED-5192-0379-F5F7-2F3A523407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51E9CB-A1E0-2699-3D7F-EBE7D7705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D79BD5-272A-F776-A202-65CEBD87C2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520187-597C-B6F3-34E6-8367B1FAF7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AB92E7-86CB-A75C-DC82-ED335C1D59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85EC6E-F0E7-270C-9AE9-8A307E1643E1}"/>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8" name="Footer Placeholder 7">
            <a:extLst>
              <a:ext uri="{FF2B5EF4-FFF2-40B4-BE49-F238E27FC236}">
                <a16:creationId xmlns:a16="http://schemas.microsoft.com/office/drawing/2014/main" id="{F1FDF015-7DCB-4A4A-4CDF-4F8D2E53D2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121535-A923-9598-2870-B46D165F4097}"/>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409716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4349-7441-84B7-CE9B-CE0ACC6E4F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96613F-6D61-E38C-4558-A9AECB99046E}"/>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4" name="Footer Placeholder 3">
            <a:extLst>
              <a:ext uri="{FF2B5EF4-FFF2-40B4-BE49-F238E27FC236}">
                <a16:creationId xmlns:a16="http://schemas.microsoft.com/office/drawing/2014/main" id="{FFE9F83E-8FA3-0811-C542-4E516039B9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5000B3-3626-93FE-D51D-507B17EBE2D4}"/>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31562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CF264-63DA-6DB5-3B03-3291A0A22B12}"/>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3" name="Footer Placeholder 2">
            <a:extLst>
              <a:ext uri="{FF2B5EF4-FFF2-40B4-BE49-F238E27FC236}">
                <a16:creationId xmlns:a16="http://schemas.microsoft.com/office/drawing/2014/main" id="{917B4742-9C8D-A269-C872-D277CA18D6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CD6B44-ADCA-94EE-2BC8-114E29151FA5}"/>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2437863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16C5-A7CA-7899-D9A0-9100A4FB2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CEE3B5-69EC-0179-6ABB-FED9369E3E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81A8FD-276E-EAB4-B3EA-38DF5760A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1F0BE5-D00F-228B-0415-F3533642128F}"/>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6" name="Footer Placeholder 5">
            <a:extLst>
              <a:ext uri="{FF2B5EF4-FFF2-40B4-BE49-F238E27FC236}">
                <a16:creationId xmlns:a16="http://schemas.microsoft.com/office/drawing/2014/main" id="{5FA03719-2A68-33D6-C182-94345F7AB6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A43D00-681E-B71C-A894-3CB03ABF7297}"/>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1042063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42B3-2A39-38A4-61EC-88160AF139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6490B0-B0C8-4717-53D7-481575B07ED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24DC54-7BB5-4ACD-ED71-06DBAAE52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A99CEF-803A-A571-566F-E09FF7F33D60}"/>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6" name="Footer Placeholder 5">
            <a:extLst>
              <a:ext uri="{FF2B5EF4-FFF2-40B4-BE49-F238E27FC236}">
                <a16:creationId xmlns:a16="http://schemas.microsoft.com/office/drawing/2014/main" id="{F100EE5C-EF46-7BE2-8967-28DA83659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2CE6FC-9EA3-8647-6842-91720D59799A}"/>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593211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1D469-EEAC-DA01-2D0C-EF3C5CD1A6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7BBD71-DD0F-084C-03BD-523A522BD8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42010-03FB-C177-39F6-BD9ACB3A33BA}"/>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B004D5F8-38A7-1EE6-034C-D7EB779FB9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8F13B-AE68-80C7-1B01-9164A5907568}"/>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60278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9421AB-E9B4-6E37-21AF-556CFCAB6B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0B8816-289C-586E-AD71-1F2CFC2C85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4FF3F-E253-8E89-65AD-A2A9E83F02DC}"/>
              </a:ext>
            </a:extLst>
          </p:cNvPr>
          <p:cNvSpPr>
            <a:spLocks noGrp="1"/>
          </p:cNvSpPr>
          <p:nvPr>
            <p:ph type="dt" sz="half" idx="10"/>
          </p:nvPr>
        </p:nvSpPr>
        <p:spPr/>
        <p:txBody>
          <a:body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44D24EDF-2678-B26D-7FCA-A671D379B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3C679-7871-DB87-8256-644F5618DA20}"/>
              </a:ext>
            </a:extLst>
          </p:cNvPr>
          <p:cNvSpPr>
            <a:spLocks noGrp="1"/>
          </p:cNvSpPr>
          <p:nvPr>
            <p:ph type="sldNum" sz="quarter" idx="12"/>
          </p:nvPr>
        </p:nvSpPr>
        <p:spPr/>
        <p:txBody>
          <a:bodyPr/>
          <a:lstStyle/>
          <a:p>
            <a:fld id="{7D36346B-D5B6-4449-8F47-D45C5727763A}" type="slidenum">
              <a:rPr lang="en-US" smtClean="0"/>
              <a:t>‹#›</a:t>
            </a:fld>
            <a:endParaRPr lang="en-US"/>
          </a:p>
        </p:txBody>
      </p:sp>
    </p:spTree>
    <p:extLst>
      <p:ext uri="{BB962C8B-B14F-4D97-AF65-F5344CB8AC3E}">
        <p14:creationId xmlns:p14="http://schemas.microsoft.com/office/powerpoint/2010/main" val="297286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409F1E-78B8-7348-1B5A-411374CD09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B5C34-C026-AA05-71C9-1AA2562848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739C2-8C36-3D63-4568-2EBCFD65C2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B5A559-344D-6E4D-A49D-0987B951AB31}" type="datetimeFigureOut">
              <a:rPr lang="en-US" smtClean="0"/>
              <a:t>10/9/26</a:t>
            </a:fld>
            <a:endParaRPr lang="en-US"/>
          </a:p>
        </p:txBody>
      </p:sp>
      <p:sp>
        <p:nvSpPr>
          <p:cNvPr id="5" name="Footer Placeholder 4">
            <a:extLst>
              <a:ext uri="{FF2B5EF4-FFF2-40B4-BE49-F238E27FC236}">
                <a16:creationId xmlns:a16="http://schemas.microsoft.com/office/drawing/2014/main" id="{AEC6C3E9-05BC-FA75-04C3-B923F5AEA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386D110-EE47-5410-3F75-8436856015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36346B-D5B6-4449-8F47-D45C5727763A}" type="slidenum">
              <a:rPr lang="en-US" smtClean="0"/>
              <a:t>‹#›</a:t>
            </a:fld>
            <a:endParaRPr lang="en-US"/>
          </a:p>
        </p:txBody>
      </p:sp>
    </p:spTree>
    <p:extLst>
      <p:ext uri="{BB962C8B-B14F-4D97-AF65-F5344CB8AC3E}">
        <p14:creationId xmlns:p14="http://schemas.microsoft.com/office/powerpoint/2010/main" val="588307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C6B7-2080-EB9D-7F3A-5725922E753F}"/>
              </a:ext>
            </a:extLst>
          </p:cNvPr>
          <p:cNvSpPr>
            <a:spLocks noGrp="1"/>
          </p:cNvSpPr>
          <p:nvPr>
            <p:ph type="ctrTitle"/>
          </p:nvPr>
        </p:nvSpPr>
        <p:spPr/>
        <p:txBody>
          <a:bodyPr>
            <a:normAutofit fontScale="90000"/>
          </a:bodyPr>
          <a:lstStyle/>
          <a:p>
            <a:r>
              <a:rPr lang="en-US" dirty="0"/>
              <a:t>Building Value-Laden Technology With (and Using) AI</a:t>
            </a:r>
          </a:p>
        </p:txBody>
      </p:sp>
      <p:sp>
        <p:nvSpPr>
          <p:cNvPr id="3" name="Subtitle 2">
            <a:extLst>
              <a:ext uri="{FF2B5EF4-FFF2-40B4-BE49-F238E27FC236}">
                <a16:creationId xmlns:a16="http://schemas.microsoft.com/office/drawing/2014/main" id="{20F69B92-09DB-E909-C880-FA8EBBCEF87C}"/>
              </a:ext>
            </a:extLst>
          </p:cNvPr>
          <p:cNvSpPr>
            <a:spLocks noGrp="1"/>
          </p:cNvSpPr>
          <p:nvPr>
            <p:ph type="subTitle" idx="1"/>
          </p:nvPr>
        </p:nvSpPr>
        <p:spPr/>
        <p:txBody>
          <a:bodyPr/>
          <a:lstStyle/>
          <a:p>
            <a:r>
              <a:rPr lang="en-US" dirty="0"/>
              <a:t>Ken Arnold</a:t>
            </a:r>
          </a:p>
          <a:p>
            <a:r>
              <a:rPr lang="en-US" dirty="0"/>
              <a:t>Calvin University</a:t>
            </a:r>
          </a:p>
        </p:txBody>
      </p:sp>
      <p:sp>
        <p:nvSpPr>
          <p:cNvPr id="4" name="TextBox 3">
            <a:extLst>
              <a:ext uri="{FF2B5EF4-FFF2-40B4-BE49-F238E27FC236}">
                <a16:creationId xmlns:a16="http://schemas.microsoft.com/office/drawing/2014/main" id="{75EC613C-4BB2-B631-64CF-4555119A2100}"/>
              </a:ext>
            </a:extLst>
          </p:cNvPr>
          <p:cNvSpPr txBox="1"/>
          <p:nvPr/>
        </p:nvSpPr>
        <p:spPr>
          <a:xfrm>
            <a:off x="5779698" y="5857335"/>
            <a:ext cx="6271589" cy="923330"/>
          </a:xfrm>
          <a:prstGeom prst="rect">
            <a:avLst/>
          </a:prstGeom>
          <a:noFill/>
        </p:spPr>
        <p:txBody>
          <a:bodyPr wrap="none" rtlCol="0">
            <a:spAutoFit/>
          </a:bodyPr>
          <a:lstStyle/>
          <a:p>
            <a:r>
              <a:rPr lang="en-US" dirty="0"/>
              <a:t>May these words of my mouth and this meditation of my heart</a:t>
            </a:r>
            <a:br>
              <a:rPr lang="en-US" dirty="0"/>
            </a:br>
            <a:r>
              <a:rPr lang="en-US" dirty="0"/>
              <a:t>    be pleasing in your sight,</a:t>
            </a:r>
            <a:br>
              <a:rPr lang="en-US" dirty="0"/>
            </a:br>
            <a:r>
              <a:rPr lang="en-US" dirty="0"/>
              <a:t>    </a:t>
            </a:r>
            <a:r>
              <a:rPr lang="en-US" cap="small" dirty="0"/>
              <a:t>Lord</a:t>
            </a:r>
            <a:r>
              <a:rPr lang="en-US" dirty="0"/>
              <a:t>, my Rock and my Redeemer. </a:t>
            </a:r>
            <a:r>
              <a:rPr lang="en-US" i="1" dirty="0"/>
              <a:t>(Psalm 19:14)</a:t>
            </a:r>
          </a:p>
        </p:txBody>
      </p:sp>
    </p:spTree>
    <p:extLst>
      <p:ext uri="{BB962C8B-B14F-4D97-AF65-F5344CB8AC3E}">
        <p14:creationId xmlns:p14="http://schemas.microsoft.com/office/powerpoint/2010/main" val="4103677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5B45-79C6-F240-A580-6A4E5299CDBD}"/>
              </a:ext>
            </a:extLst>
          </p:cNvPr>
          <p:cNvSpPr>
            <a:spLocks noGrp="1"/>
          </p:cNvSpPr>
          <p:nvPr>
            <p:ph type="title"/>
          </p:nvPr>
        </p:nvSpPr>
        <p:spPr>
          <a:xfrm>
            <a:off x="0" y="8910"/>
            <a:ext cx="10515600" cy="859192"/>
          </a:xfrm>
        </p:spPr>
        <p:txBody>
          <a:bodyPr/>
          <a:lstStyle/>
          <a:p>
            <a:r>
              <a:rPr lang="en-US" dirty="0"/>
              <a:t>Genesis 1 (NIV)</a:t>
            </a:r>
          </a:p>
        </p:txBody>
      </p:sp>
      <p:sp>
        <p:nvSpPr>
          <p:cNvPr id="4" name="Rectangle 3">
            <a:extLst>
              <a:ext uri="{FF2B5EF4-FFF2-40B4-BE49-F238E27FC236}">
                <a16:creationId xmlns:a16="http://schemas.microsoft.com/office/drawing/2014/main" id="{236182E1-0AD1-EA4A-A37F-50F99ABC8660}"/>
              </a:ext>
            </a:extLst>
          </p:cNvPr>
          <p:cNvSpPr/>
          <p:nvPr/>
        </p:nvSpPr>
        <p:spPr>
          <a:xfrm>
            <a:off x="0" y="1081781"/>
            <a:ext cx="52737489" cy="4801314"/>
          </a:xfrm>
          <a:prstGeom prst="rect">
            <a:avLst/>
          </a:prstGeom>
        </p:spPr>
        <p:txBody>
          <a:bodyPr wrap="square">
            <a:spAutoFit/>
          </a:bodyPr>
          <a:lstStyle/>
          <a:p>
            <a:r>
              <a:rPr lang="en-US" dirty="0"/>
              <a:t>In the beginning God created the heavens and the earth. Now the earth was formless and empty, darkness was over the surface of the deep, and the Spirit of God was hovering over the waters.</a:t>
            </a:r>
          </a:p>
          <a:p>
            <a:r>
              <a:rPr lang="en-US" b="1" dirty="0"/>
              <a:t>And God said</a:t>
            </a:r>
            <a:r>
              <a:rPr lang="en-US" dirty="0"/>
              <a:t>, “Let there be light,” </a:t>
            </a:r>
            <a:r>
              <a:rPr lang="en-US" b="1" dirty="0"/>
              <a:t>and there was </a:t>
            </a:r>
            <a:r>
              <a:rPr lang="en-US" dirty="0"/>
              <a:t>light. </a:t>
            </a:r>
            <a:r>
              <a:rPr lang="en-US" dirty="0">
                <a:solidFill>
                  <a:schemeClr val="bg1">
                    <a:lumMod val="85000"/>
                  </a:schemeClr>
                </a:solidFill>
              </a:rPr>
              <a:t>God saw that the light was good, and he separated the light from the darkness. God called the light “day,” and the darkness he called “night.” And there was evening, and there was morning—the first day.</a:t>
            </a:r>
          </a:p>
          <a:p>
            <a:r>
              <a:rPr lang="en-US" b="1" dirty="0"/>
              <a:t>And God said</a:t>
            </a:r>
            <a:r>
              <a:rPr lang="en-US" dirty="0"/>
              <a:t>, “Let there be a vault between the waters to separate water from water.” </a:t>
            </a:r>
            <a:r>
              <a:rPr lang="en-US" dirty="0">
                <a:solidFill>
                  <a:schemeClr val="bg1">
                    <a:lumMod val="85000"/>
                  </a:schemeClr>
                </a:solidFill>
              </a:rPr>
              <a:t>So God made the vault and separated the water under the vault from the water above it. </a:t>
            </a:r>
            <a:br>
              <a:rPr lang="en-US" dirty="0">
                <a:solidFill>
                  <a:schemeClr val="bg1">
                    <a:lumMod val="85000"/>
                  </a:schemeClr>
                </a:solidFill>
              </a:rPr>
            </a:br>
            <a:r>
              <a:rPr lang="en-US" dirty="0"/>
              <a:t>   </a:t>
            </a:r>
            <a:r>
              <a:rPr lang="en-US" b="1" dirty="0"/>
              <a:t>And it was so</a:t>
            </a:r>
            <a:r>
              <a:rPr lang="en-US" dirty="0"/>
              <a:t>. God called the vault “sky.” </a:t>
            </a:r>
            <a:r>
              <a:rPr lang="en-US" dirty="0">
                <a:solidFill>
                  <a:schemeClr val="bg1">
                    <a:lumMod val="85000"/>
                  </a:schemeClr>
                </a:solidFill>
              </a:rPr>
              <a:t>And there was evening, and there was morning—the second day.</a:t>
            </a:r>
          </a:p>
          <a:p>
            <a:r>
              <a:rPr lang="en-US" b="1" dirty="0"/>
              <a:t>And God said</a:t>
            </a:r>
            <a:r>
              <a:rPr lang="en-US" dirty="0"/>
              <a:t>, “Let the water under the sky be gathered to one place, and let dry ground appear.” </a:t>
            </a:r>
            <a:r>
              <a:rPr lang="en-US" b="1" dirty="0"/>
              <a:t>And it was so</a:t>
            </a:r>
            <a:r>
              <a:rPr lang="en-US" dirty="0"/>
              <a:t>. </a:t>
            </a:r>
            <a:r>
              <a:rPr lang="en-US" dirty="0">
                <a:solidFill>
                  <a:schemeClr val="bg1">
                    <a:lumMod val="85000"/>
                  </a:schemeClr>
                </a:solidFill>
              </a:rPr>
              <a:t>God called the dry ground “land,” and the gathered waters he called “seas.” And God saw that it was good.</a:t>
            </a:r>
          </a:p>
          <a:p>
            <a:r>
              <a:rPr lang="en-US" b="1" dirty="0"/>
              <a:t>Then God said</a:t>
            </a:r>
            <a:r>
              <a:rPr lang="en-US" dirty="0"/>
              <a:t>, “Let the land produce vegetation: seed-bearing plants and trees on the land that bear fruit with seed in it, according to their various kinds.” </a:t>
            </a:r>
            <a:br>
              <a:rPr lang="en-US" dirty="0"/>
            </a:br>
            <a:r>
              <a:rPr lang="en-US" dirty="0"/>
              <a:t>    </a:t>
            </a:r>
            <a:r>
              <a:rPr lang="en-US" b="1" dirty="0"/>
              <a:t>And it was so</a:t>
            </a:r>
            <a:r>
              <a:rPr lang="en-US" dirty="0"/>
              <a:t>. </a:t>
            </a:r>
            <a:r>
              <a:rPr lang="en-US" dirty="0">
                <a:solidFill>
                  <a:schemeClr val="bg1">
                    <a:lumMod val="85000"/>
                  </a:schemeClr>
                </a:solidFill>
              </a:rPr>
              <a:t>The land produced vegetation: plants bearing seed according to their kinds and trees bearing fruit with seed in it according to their kinds. And God saw that it was good. And there was evening, and there was morning—the third day.</a:t>
            </a:r>
          </a:p>
          <a:p>
            <a:r>
              <a:rPr lang="en-US" b="1" dirty="0"/>
              <a:t>And God said</a:t>
            </a:r>
            <a:r>
              <a:rPr lang="en-US" dirty="0"/>
              <a:t>, “Let there be lights in the vault of the sky to separate the day from the night, and let them serve as signs to mark sacred times, and days and years, and let them be lights in the vault of the sky to give light on the earth.” </a:t>
            </a:r>
            <a:br>
              <a:rPr lang="en-US" dirty="0"/>
            </a:br>
            <a:r>
              <a:rPr lang="en-US" dirty="0"/>
              <a:t>    </a:t>
            </a:r>
            <a:r>
              <a:rPr lang="en-US" b="1" dirty="0"/>
              <a:t>And it was so</a:t>
            </a:r>
            <a:r>
              <a:rPr lang="en-US" dirty="0"/>
              <a:t>. </a:t>
            </a:r>
            <a:r>
              <a:rPr lang="en-US" dirty="0">
                <a:solidFill>
                  <a:schemeClr val="bg1">
                    <a:lumMod val="85000"/>
                  </a:schemeClr>
                </a:solidFill>
              </a:rPr>
              <a:t>God made two great lights—the greater light to govern the day and the lesser light to govern the night. He also made the stars. God set them in the vault of the sky to give light on the earth, to govern the day and the night, and to separate light from darkness. And God saw that it was good. And there was evening, and there was morning—the fourth day.</a:t>
            </a:r>
          </a:p>
          <a:p>
            <a:r>
              <a:rPr lang="en-US" b="1" dirty="0"/>
              <a:t>And God said</a:t>
            </a:r>
            <a:r>
              <a:rPr lang="en-US" dirty="0"/>
              <a:t>, “Let the water teem with living creatures, and let birds fly above the earth across the vault of the sky.” </a:t>
            </a:r>
            <a:r>
              <a:rPr lang="en-US" dirty="0">
                <a:solidFill>
                  <a:schemeClr val="bg1">
                    <a:lumMod val="85000"/>
                  </a:schemeClr>
                </a:solidFill>
              </a:rPr>
              <a:t>So God created the great creatures of the sea and every living thing with which the water teems and that moves about in it, according to their kinds, and every winged bird according to its kind. And God saw that it was good. God blessed them and said, “Be fruitful and increase in number and fill the water in the seas, and let the birds increase on the earth.” And there was evening, and there was morning—the fifth day.</a:t>
            </a:r>
          </a:p>
          <a:p>
            <a:r>
              <a:rPr lang="en-US" b="1" dirty="0"/>
              <a:t>And God said,</a:t>
            </a:r>
            <a:r>
              <a:rPr lang="en-US" dirty="0"/>
              <a:t> “Let the land produce living creatures according to their kinds: the livestock, the creatures that move along the ground, and the wild animals, each according to its kind.” And it was so. God made the wild animals according to their kinds, the livestock according to their kinds, and all the creatures that move along the ground according to their kinds. And God saw that it was good.</a:t>
            </a:r>
          </a:p>
          <a:p>
            <a:br>
              <a:rPr lang="en-US" b="1" dirty="0"/>
            </a:br>
            <a:br>
              <a:rPr lang="en-US" b="1" dirty="0"/>
            </a:br>
            <a:r>
              <a:rPr lang="en-US" b="1" dirty="0"/>
              <a:t>Then God said</a:t>
            </a:r>
            <a:r>
              <a:rPr lang="en-US" dirty="0"/>
              <a:t>, “</a:t>
            </a:r>
            <a:r>
              <a:rPr lang="en-US" dirty="0">
                <a:solidFill>
                  <a:schemeClr val="accent2"/>
                </a:solidFill>
              </a:rPr>
              <a:t>Let us make mankind in our image, in our likeness</a:t>
            </a:r>
            <a:r>
              <a:rPr lang="en-US" dirty="0"/>
              <a:t>, so that they may rule over the fish in the sea and the birds in the sky, over the livestock and all the wild animals, and over all the creatures that move along the ground.”</a:t>
            </a:r>
          </a:p>
          <a:p>
            <a:r>
              <a:rPr lang="en-US" dirty="0"/>
              <a:t>    </a:t>
            </a:r>
            <a:r>
              <a:rPr lang="en-US" dirty="0">
                <a:solidFill>
                  <a:schemeClr val="accent2"/>
                </a:solidFill>
              </a:rPr>
              <a:t>So God created mankind in his own image,</a:t>
            </a:r>
            <a:br>
              <a:rPr lang="en-US" dirty="0">
                <a:solidFill>
                  <a:schemeClr val="accent2"/>
                </a:solidFill>
              </a:rPr>
            </a:br>
            <a:r>
              <a:rPr lang="en-US" dirty="0">
                <a:solidFill>
                  <a:schemeClr val="accent2"/>
                </a:solidFill>
              </a:rPr>
              <a:t>    in the image of God he created them;</a:t>
            </a:r>
            <a:br>
              <a:rPr lang="en-US" dirty="0"/>
            </a:br>
            <a:r>
              <a:rPr lang="en-US" dirty="0"/>
              <a:t>    male and female he created them.</a:t>
            </a:r>
          </a:p>
        </p:txBody>
      </p:sp>
    </p:spTree>
    <p:extLst>
      <p:ext uri="{BB962C8B-B14F-4D97-AF65-F5344CB8AC3E}">
        <p14:creationId xmlns:p14="http://schemas.microsoft.com/office/powerpoint/2010/main" val="1618116979"/>
      </p:ext>
    </p:extLst>
  </p:cSld>
  <p:clrMapOvr>
    <a:masterClrMapping/>
  </p:clrMapOvr>
  <mc:AlternateContent xmlns:mc="http://schemas.openxmlformats.org/markup-compatibility/2006" xmlns:p14="http://schemas.microsoft.com/office/powerpoint/2010/main">
    <mc:Choice Requires="p14">
      <p:transition spd="slow" p14:dur="2000" advTm="26775"/>
    </mc:Choice>
    <mc:Fallback xmlns="">
      <p:transition spd="slow" advTm="2677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E7DCE-3607-A7E2-D98F-FDFB7FCF0ED2}"/>
              </a:ext>
            </a:extLst>
          </p:cNvPr>
          <p:cNvSpPr>
            <a:spLocks noGrp="1"/>
          </p:cNvSpPr>
          <p:nvPr>
            <p:ph type="title"/>
          </p:nvPr>
        </p:nvSpPr>
        <p:spPr/>
        <p:txBody>
          <a:bodyPr/>
          <a:lstStyle/>
          <a:p>
            <a:r>
              <a:rPr lang="en-US" dirty="0"/>
              <a:t>Building Tech with AI</a:t>
            </a:r>
          </a:p>
        </p:txBody>
      </p:sp>
      <p:sp>
        <p:nvSpPr>
          <p:cNvPr id="3" name="Content Placeholder 2">
            <a:extLst>
              <a:ext uri="{FF2B5EF4-FFF2-40B4-BE49-F238E27FC236}">
                <a16:creationId xmlns:a16="http://schemas.microsoft.com/office/drawing/2014/main" id="{25211406-4CD4-90EA-1675-8027F963C2CA}"/>
              </a:ext>
            </a:extLst>
          </p:cNvPr>
          <p:cNvSpPr>
            <a:spLocks noGrp="1"/>
          </p:cNvSpPr>
          <p:nvPr>
            <p:ph idx="1"/>
          </p:nvPr>
        </p:nvSpPr>
        <p:spPr/>
        <p:txBody>
          <a:bodyPr/>
          <a:lstStyle/>
          <a:p>
            <a:r>
              <a:rPr lang="en-US" dirty="0"/>
              <a:t>Who has built something with AI help?</a:t>
            </a:r>
          </a:p>
          <a:p>
            <a:endParaRPr lang="en-US" dirty="0"/>
          </a:p>
          <a:p>
            <a:r>
              <a:rPr lang="en-US" dirty="0"/>
              <a:t>What makes the result good?</a:t>
            </a:r>
          </a:p>
          <a:p>
            <a:endParaRPr lang="en-US" dirty="0"/>
          </a:p>
          <a:p>
            <a:r>
              <a:rPr lang="en-US" dirty="0"/>
              <a:t>Have other people used what you built? What would change?</a:t>
            </a:r>
          </a:p>
        </p:txBody>
      </p:sp>
    </p:spTree>
    <p:extLst>
      <p:ext uri="{BB962C8B-B14F-4D97-AF65-F5344CB8AC3E}">
        <p14:creationId xmlns:p14="http://schemas.microsoft.com/office/powerpoint/2010/main" val="437002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DE1E-CDEB-DAB3-7E57-1C7884F60132}"/>
              </a:ext>
            </a:extLst>
          </p:cNvPr>
          <p:cNvSpPr>
            <a:spLocks noGrp="1"/>
          </p:cNvSpPr>
          <p:nvPr>
            <p:ph type="title"/>
          </p:nvPr>
        </p:nvSpPr>
        <p:spPr/>
        <p:txBody>
          <a:bodyPr/>
          <a:lstStyle/>
          <a:p>
            <a:r>
              <a:rPr lang="en-US" dirty="0"/>
              <a:t>Three Questions</a:t>
            </a:r>
          </a:p>
        </p:txBody>
      </p:sp>
      <p:sp>
        <p:nvSpPr>
          <p:cNvPr id="3" name="Content Placeholder 2">
            <a:extLst>
              <a:ext uri="{FF2B5EF4-FFF2-40B4-BE49-F238E27FC236}">
                <a16:creationId xmlns:a16="http://schemas.microsoft.com/office/drawing/2014/main" id="{4038849B-9844-9C65-6935-9586F73DFC32}"/>
              </a:ext>
            </a:extLst>
          </p:cNvPr>
          <p:cNvSpPr>
            <a:spLocks noGrp="1"/>
          </p:cNvSpPr>
          <p:nvPr>
            <p:ph idx="1"/>
          </p:nvPr>
        </p:nvSpPr>
        <p:spPr/>
        <p:txBody>
          <a:bodyPr>
            <a:normAutofit/>
          </a:bodyPr>
          <a:lstStyle/>
          <a:p>
            <a:r>
              <a:rPr lang="en-US" b="1" dirty="0"/>
              <a:t>Targets</a:t>
            </a:r>
            <a:r>
              <a:rPr lang="en-US" dirty="0"/>
              <a:t>: What objective?</a:t>
            </a:r>
          </a:p>
          <a:p>
            <a:r>
              <a:rPr lang="en-US" b="1" dirty="0"/>
              <a:t>Fences</a:t>
            </a:r>
            <a:r>
              <a:rPr lang="en-US" dirty="0"/>
              <a:t>: What should AI </a:t>
            </a:r>
            <a:r>
              <a:rPr lang="en-US" i="1" dirty="0"/>
              <a:t>not</a:t>
            </a:r>
            <a:r>
              <a:rPr lang="en-US" dirty="0"/>
              <a:t> do?</a:t>
            </a:r>
          </a:p>
          <a:p>
            <a:r>
              <a:rPr lang="en-US" b="1" dirty="0"/>
              <a:t>Who?</a:t>
            </a:r>
            <a:endParaRPr lang="en-US" dirty="0"/>
          </a:p>
        </p:txBody>
      </p:sp>
    </p:spTree>
    <p:extLst>
      <p:ext uri="{BB962C8B-B14F-4D97-AF65-F5344CB8AC3E}">
        <p14:creationId xmlns:p14="http://schemas.microsoft.com/office/powerpoint/2010/main" val="225271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CC67E-21F5-3688-173E-87E78B9D3008}"/>
              </a:ext>
            </a:extLst>
          </p:cNvPr>
          <p:cNvSpPr>
            <a:spLocks noGrp="1"/>
          </p:cNvSpPr>
          <p:nvPr>
            <p:ph type="title"/>
          </p:nvPr>
        </p:nvSpPr>
        <p:spPr/>
        <p:txBody>
          <a:bodyPr/>
          <a:lstStyle/>
          <a:p>
            <a:r>
              <a:rPr lang="en-US" dirty="0"/>
              <a:t>Targets? Optimization Games</a:t>
            </a:r>
          </a:p>
        </p:txBody>
      </p:sp>
      <p:sp>
        <p:nvSpPr>
          <p:cNvPr id="3" name="Content Placeholder 2">
            <a:extLst>
              <a:ext uri="{FF2B5EF4-FFF2-40B4-BE49-F238E27FC236}">
                <a16:creationId xmlns:a16="http://schemas.microsoft.com/office/drawing/2014/main" id="{1A614E0E-B3E0-2CE4-3905-84B06B3A1BFE}"/>
              </a:ext>
            </a:extLst>
          </p:cNvPr>
          <p:cNvSpPr>
            <a:spLocks noGrp="1"/>
          </p:cNvSpPr>
          <p:nvPr>
            <p:ph idx="1"/>
          </p:nvPr>
        </p:nvSpPr>
        <p:spPr/>
        <p:txBody>
          <a:bodyPr/>
          <a:lstStyle/>
          <a:p>
            <a:r>
              <a:rPr lang="en-US" dirty="0"/>
              <a:t>Big machine make number go big.</a:t>
            </a:r>
          </a:p>
          <a:p>
            <a:r>
              <a:rPr lang="en-US" dirty="0"/>
              <a:t>Performative intelligence</a:t>
            </a:r>
          </a:p>
          <a:p>
            <a:r>
              <a:rPr lang="en-US" dirty="0"/>
              <a:t>Goodhart’s Law</a:t>
            </a:r>
          </a:p>
        </p:txBody>
      </p:sp>
      <p:sp>
        <p:nvSpPr>
          <p:cNvPr id="5" name="TextBox 4">
            <a:extLst>
              <a:ext uri="{FF2B5EF4-FFF2-40B4-BE49-F238E27FC236}">
                <a16:creationId xmlns:a16="http://schemas.microsoft.com/office/drawing/2014/main" id="{1744B224-7782-81C6-13C9-F720472D4516}"/>
              </a:ext>
            </a:extLst>
          </p:cNvPr>
          <p:cNvSpPr txBox="1"/>
          <p:nvPr/>
        </p:nvSpPr>
        <p:spPr>
          <a:xfrm>
            <a:off x="4702628" y="3691821"/>
            <a:ext cx="7336972" cy="3108543"/>
          </a:xfrm>
          <a:prstGeom prst="rect">
            <a:avLst/>
          </a:prstGeom>
          <a:noFill/>
        </p:spPr>
        <p:txBody>
          <a:bodyPr wrap="square">
            <a:spAutoFit/>
          </a:bodyPr>
          <a:lstStyle/>
          <a:p>
            <a:r>
              <a:rPr lang="en-US" sz="2800" dirty="0"/>
              <a:t>For the time will come when people will not put up with sound doctrine. Instead, </a:t>
            </a:r>
            <a:r>
              <a:rPr lang="en-US" sz="2800" i="1" dirty="0"/>
              <a:t>to suit their own desires</a:t>
            </a:r>
            <a:r>
              <a:rPr lang="en-US" sz="2800" dirty="0"/>
              <a:t>, they will gather around them a great number of teachers to </a:t>
            </a:r>
            <a:r>
              <a:rPr lang="en-US" sz="2800" b="1" dirty="0"/>
              <a:t>say what their itching ears want to hear</a:t>
            </a:r>
            <a:r>
              <a:rPr lang="en-US" sz="2800" dirty="0"/>
              <a:t>. They will turn their ears away from the truth and turn aside to myths.     [2 Timothy 4:3-4, NIV]</a:t>
            </a:r>
          </a:p>
        </p:txBody>
      </p:sp>
    </p:spTree>
    <p:extLst>
      <p:ext uri="{BB962C8B-B14F-4D97-AF65-F5344CB8AC3E}">
        <p14:creationId xmlns:p14="http://schemas.microsoft.com/office/powerpoint/2010/main" val="148020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DAFA-9484-B48D-008E-4CEC2D40F608}"/>
              </a:ext>
            </a:extLst>
          </p:cNvPr>
          <p:cNvSpPr>
            <a:spLocks noGrp="1"/>
          </p:cNvSpPr>
          <p:nvPr>
            <p:ph type="title"/>
          </p:nvPr>
        </p:nvSpPr>
        <p:spPr/>
        <p:txBody>
          <a:bodyPr/>
          <a:lstStyle/>
          <a:p>
            <a:r>
              <a:rPr lang="en-US" dirty="0"/>
              <a:t>Thoughtful AI</a:t>
            </a:r>
          </a:p>
        </p:txBody>
      </p:sp>
      <p:sp>
        <p:nvSpPr>
          <p:cNvPr id="3" name="Content Placeholder 2">
            <a:extLst>
              <a:ext uri="{FF2B5EF4-FFF2-40B4-BE49-F238E27FC236}">
                <a16:creationId xmlns:a16="http://schemas.microsoft.com/office/drawing/2014/main" id="{FED25165-10C2-0AAD-652C-43EF88ADACB9}"/>
              </a:ext>
            </a:extLst>
          </p:cNvPr>
          <p:cNvSpPr>
            <a:spLocks noGrp="1"/>
          </p:cNvSpPr>
          <p:nvPr>
            <p:ph sz="half" idx="1"/>
          </p:nvPr>
        </p:nvSpPr>
        <p:spPr/>
        <p:txBody>
          <a:bodyPr>
            <a:normAutofit/>
          </a:bodyPr>
          <a:lstStyle/>
          <a:p>
            <a:pPr marL="0" indent="0">
              <a:buNone/>
            </a:pPr>
            <a:r>
              <a:rPr lang="en-US" dirty="0"/>
              <a:t>Default mode: AI generates, writer appropriates.</a:t>
            </a:r>
          </a:p>
          <a:p>
            <a:r>
              <a:rPr lang="en-US" dirty="0"/>
              <a:t>Sloppy (“it’s not X, it’s Y”), </a:t>
            </a:r>
            <a:r>
              <a:rPr lang="en-US" b="1" dirty="0"/>
              <a:t>unloving</a:t>
            </a:r>
            <a:r>
              <a:rPr lang="en-US" dirty="0"/>
              <a:t> — requires </a:t>
            </a:r>
            <a:r>
              <a:rPr lang="en-US" i="1" dirty="0"/>
              <a:t>readers</a:t>
            </a:r>
            <a:r>
              <a:rPr lang="en-US" dirty="0"/>
              <a:t> to discern</a:t>
            </a:r>
          </a:p>
          <a:p>
            <a:r>
              <a:rPr lang="en-US" b="1" dirty="0"/>
              <a:t>Premature closure</a:t>
            </a:r>
            <a:r>
              <a:rPr lang="en-US" dirty="0"/>
              <a:t>: you stopped thinking before getting to the good part</a:t>
            </a:r>
          </a:p>
          <a:p>
            <a:endParaRPr lang="en-US" dirty="0"/>
          </a:p>
        </p:txBody>
      </p:sp>
      <p:sp>
        <p:nvSpPr>
          <p:cNvPr id="6" name="Content Placeholder 5">
            <a:extLst>
              <a:ext uri="{FF2B5EF4-FFF2-40B4-BE49-F238E27FC236}">
                <a16:creationId xmlns:a16="http://schemas.microsoft.com/office/drawing/2014/main" id="{931BE9C1-8E28-EF75-4CBC-0579D17EE347}"/>
              </a:ext>
            </a:extLst>
          </p:cNvPr>
          <p:cNvSpPr>
            <a:spLocks noGrp="1"/>
          </p:cNvSpPr>
          <p:nvPr>
            <p:ph sz="half" idx="2"/>
          </p:nvPr>
        </p:nvSpPr>
        <p:spPr>
          <a:xfrm>
            <a:off x="6096000" y="312579"/>
            <a:ext cx="5181600" cy="2847816"/>
          </a:xfrm>
        </p:spPr>
        <p:txBody>
          <a:bodyPr>
            <a:normAutofit/>
          </a:bodyPr>
          <a:lstStyle/>
          <a:p>
            <a:pPr marL="0" indent="0">
              <a:buNone/>
            </a:pPr>
            <a:r>
              <a:rPr lang="en-US" dirty="0"/>
              <a:t>Instead, be </a:t>
            </a:r>
            <a:r>
              <a:rPr lang="en-US" b="1" dirty="0"/>
              <a:t>Thoughtful</a:t>
            </a:r>
            <a:r>
              <a:rPr lang="en-US" dirty="0"/>
              <a:t>:</a:t>
            </a:r>
          </a:p>
          <a:p>
            <a:pPr lvl="1"/>
            <a:r>
              <a:rPr lang="en-US" dirty="0"/>
              <a:t>AI challenges, visualizes, simulates how readers will react… writer </a:t>
            </a:r>
            <a:r>
              <a:rPr lang="en-US" i="1" dirty="0"/>
              <a:t>thinks</a:t>
            </a:r>
            <a:r>
              <a:rPr lang="en-US" dirty="0"/>
              <a:t>.</a:t>
            </a:r>
          </a:p>
          <a:p>
            <a:r>
              <a:rPr lang="en-US" dirty="0"/>
              <a:t>Student researchers implemented as a Word  and Google Docs sidebar</a:t>
            </a:r>
          </a:p>
        </p:txBody>
      </p:sp>
      <p:pic>
        <p:nvPicPr>
          <p:cNvPr id="5" name="Picture 4">
            <a:extLst>
              <a:ext uri="{FF2B5EF4-FFF2-40B4-BE49-F238E27FC236}">
                <a16:creationId xmlns:a16="http://schemas.microsoft.com/office/drawing/2014/main" id="{5A3D223B-723E-960C-A5C2-265A4DFCEC67}"/>
              </a:ext>
            </a:extLst>
          </p:cNvPr>
          <p:cNvPicPr>
            <a:picLocks noChangeAspect="1"/>
          </p:cNvPicPr>
          <p:nvPr/>
        </p:nvPicPr>
        <p:blipFill>
          <a:blip r:embed="rId3"/>
          <a:stretch>
            <a:fillRect/>
          </a:stretch>
        </p:blipFill>
        <p:spPr>
          <a:xfrm>
            <a:off x="8763000" y="3160395"/>
            <a:ext cx="3332480" cy="3332480"/>
          </a:xfrm>
          <a:prstGeom prst="rect">
            <a:avLst/>
          </a:prstGeom>
        </p:spPr>
      </p:pic>
      <p:sp>
        <p:nvSpPr>
          <p:cNvPr id="7" name="TextBox 6">
            <a:extLst>
              <a:ext uri="{FF2B5EF4-FFF2-40B4-BE49-F238E27FC236}">
                <a16:creationId xmlns:a16="http://schemas.microsoft.com/office/drawing/2014/main" id="{164D3744-486E-B8E9-EF1B-0F43DAB6FF9E}"/>
              </a:ext>
            </a:extLst>
          </p:cNvPr>
          <p:cNvSpPr txBox="1"/>
          <p:nvPr/>
        </p:nvSpPr>
        <p:spPr>
          <a:xfrm>
            <a:off x="8863202" y="6420446"/>
            <a:ext cx="3132076" cy="369332"/>
          </a:xfrm>
          <a:prstGeom prst="rect">
            <a:avLst/>
          </a:prstGeom>
          <a:noFill/>
        </p:spPr>
        <p:txBody>
          <a:bodyPr wrap="none" rtlCol="0">
            <a:spAutoFit/>
          </a:bodyPr>
          <a:lstStyle/>
          <a:p>
            <a:r>
              <a:rPr lang="en-US" dirty="0"/>
              <a:t>https://</a:t>
            </a:r>
            <a:r>
              <a:rPr lang="en-US" dirty="0" err="1"/>
              <a:t>app.thoughtful-ai.com</a:t>
            </a:r>
            <a:endParaRPr lang="en-US" dirty="0"/>
          </a:p>
        </p:txBody>
      </p:sp>
    </p:spTree>
    <p:extLst>
      <p:ext uri="{BB962C8B-B14F-4D97-AF65-F5344CB8AC3E}">
        <p14:creationId xmlns:p14="http://schemas.microsoft.com/office/powerpoint/2010/main" val="917630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E83C88-6396-586C-714C-7F03A76903A1}"/>
              </a:ext>
            </a:extLst>
          </p:cNvPr>
          <p:cNvSpPr>
            <a:spLocks noGrp="1"/>
          </p:cNvSpPr>
          <p:nvPr>
            <p:ph type="title"/>
          </p:nvPr>
        </p:nvSpPr>
        <p:spPr/>
        <p:txBody>
          <a:bodyPr/>
          <a:lstStyle/>
          <a:p>
            <a:r>
              <a:rPr lang="en-US" dirty="0"/>
              <a:t>Targets in Writing</a:t>
            </a:r>
          </a:p>
        </p:txBody>
      </p:sp>
      <p:sp>
        <p:nvSpPr>
          <p:cNvPr id="8" name="Text Placeholder 7">
            <a:extLst>
              <a:ext uri="{FF2B5EF4-FFF2-40B4-BE49-F238E27FC236}">
                <a16:creationId xmlns:a16="http://schemas.microsoft.com/office/drawing/2014/main" id="{7C03D34E-347B-6BB2-BA71-A982F7CF570D}"/>
              </a:ext>
            </a:extLst>
          </p:cNvPr>
          <p:cNvSpPr>
            <a:spLocks noGrp="1"/>
          </p:cNvSpPr>
          <p:nvPr>
            <p:ph type="body" idx="1"/>
          </p:nvPr>
        </p:nvSpPr>
        <p:spPr/>
        <p:txBody>
          <a:bodyPr/>
          <a:lstStyle/>
          <a:p>
            <a:r>
              <a:rPr lang="en-US" dirty="0"/>
              <a:t>Writing with ChatGPT</a:t>
            </a:r>
          </a:p>
        </p:txBody>
      </p:sp>
      <p:sp>
        <p:nvSpPr>
          <p:cNvPr id="6" name="Content Placeholder 5">
            <a:extLst>
              <a:ext uri="{FF2B5EF4-FFF2-40B4-BE49-F238E27FC236}">
                <a16:creationId xmlns:a16="http://schemas.microsoft.com/office/drawing/2014/main" id="{B26C9BDB-1347-9397-1DF6-6F83BF81BCCF}"/>
              </a:ext>
            </a:extLst>
          </p:cNvPr>
          <p:cNvSpPr>
            <a:spLocks noGrp="1"/>
          </p:cNvSpPr>
          <p:nvPr>
            <p:ph sz="half" idx="2"/>
          </p:nvPr>
        </p:nvSpPr>
        <p:spPr/>
        <p:txBody>
          <a:bodyPr>
            <a:normAutofit/>
          </a:bodyPr>
          <a:lstStyle/>
          <a:p>
            <a:r>
              <a:rPr lang="en-US" dirty="0"/>
              <a:t>Efficiency (get it done fast)</a:t>
            </a:r>
          </a:p>
          <a:p>
            <a:r>
              <a:rPr lang="en-US" dirty="0"/>
              <a:t>Performative (RLHF feedback signal)</a:t>
            </a:r>
          </a:p>
          <a:p>
            <a:pPr marL="457200" lvl="1" indent="0">
              <a:buNone/>
            </a:pPr>
            <a:r>
              <a:rPr lang="en-US" dirty="0"/>
              <a:t>output looks better, sounds fluent, makes me sound smart</a:t>
            </a:r>
          </a:p>
          <a:p>
            <a:endParaRPr lang="en-US" dirty="0"/>
          </a:p>
        </p:txBody>
      </p:sp>
      <p:sp>
        <p:nvSpPr>
          <p:cNvPr id="9" name="Text Placeholder 8">
            <a:extLst>
              <a:ext uri="{FF2B5EF4-FFF2-40B4-BE49-F238E27FC236}">
                <a16:creationId xmlns:a16="http://schemas.microsoft.com/office/drawing/2014/main" id="{0BE6BE73-3208-5DD5-83FF-50992B2F09FD}"/>
              </a:ext>
            </a:extLst>
          </p:cNvPr>
          <p:cNvSpPr>
            <a:spLocks noGrp="1"/>
          </p:cNvSpPr>
          <p:nvPr>
            <p:ph type="body" sz="quarter" idx="3"/>
          </p:nvPr>
        </p:nvSpPr>
        <p:spPr/>
        <p:txBody>
          <a:bodyPr/>
          <a:lstStyle/>
          <a:p>
            <a:r>
              <a:rPr lang="en-US" dirty="0"/>
              <a:t>Thoughtful writing</a:t>
            </a:r>
          </a:p>
        </p:txBody>
      </p:sp>
      <p:sp>
        <p:nvSpPr>
          <p:cNvPr id="7" name="Content Placeholder 6">
            <a:extLst>
              <a:ext uri="{FF2B5EF4-FFF2-40B4-BE49-F238E27FC236}">
                <a16:creationId xmlns:a16="http://schemas.microsoft.com/office/drawing/2014/main" id="{61BCBB46-757F-F2ED-128C-475B5BD11C30}"/>
              </a:ext>
            </a:extLst>
          </p:cNvPr>
          <p:cNvSpPr>
            <a:spLocks noGrp="1"/>
          </p:cNvSpPr>
          <p:nvPr>
            <p:ph sz="quarter" idx="4"/>
          </p:nvPr>
        </p:nvSpPr>
        <p:spPr/>
        <p:txBody>
          <a:bodyPr>
            <a:normAutofit/>
          </a:bodyPr>
          <a:lstStyle/>
          <a:p>
            <a:r>
              <a:rPr lang="en-US" dirty="0"/>
              <a:t>Loving your reader.</a:t>
            </a:r>
          </a:p>
          <a:p>
            <a:r>
              <a:rPr lang="en-US" dirty="0"/>
              <a:t>Thinking holistically about the situation.</a:t>
            </a:r>
          </a:p>
          <a:p>
            <a:endParaRPr lang="en-US" dirty="0"/>
          </a:p>
          <a:p>
            <a:r>
              <a:rPr lang="en-US" dirty="0"/>
              <a:t>Hard to quantify and optimize </a:t>
            </a:r>
            <a:r>
              <a:rPr lang="en-US" i="1" dirty="0"/>
              <a:t>thoughtfulness</a:t>
            </a:r>
            <a:r>
              <a:rPr lang="en-US" dirty="0"/>
              <a:t>. (My research team may have finally figured out one approach.)</a:t>
            </a:r>
          </a:p>
          <a:p>
            <a:endParaRPr lang="en-US" dirty="0"/>
          </a:p>
        </p:txBody>
      </p:sp>
    </p:spTree>
    <p:extLst>
      <p:ext uri="{BB962C8B-B14F-4D97-AF65-F5344CB8AC3E}">
        <p14:creationId xmlns:p14="http://schemas.microsoft.com/office/powerpoint/2010/main" val="53033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84A9-17A5-94DD-ACC7-E07295E1F0B6}"/>
              </a:ext>
            </a:extLst>
          </p:cNvPr>
          <p:cNvSpPr>
            <a:spLocks noGrp="1"/>
          </p:cNvSpPr>
          <p:nvPr>
            <p:ph type="title"/>
          </p:nvPr>
        </p:nvSpPr>
        <p:spPr/>
        <p:txBody>
          <a:bodyPr/>
          <a:lstStyle/>
          <a:p>
            <a:r>
              <a:rPr lang="en-US" dirty="0"/>
              <a:t>What should AI </a:t>
            </a:r>
            <a:r>
              <a:rPr lang="en-US" i="1" dirty="0"/>
              <a:t>not</a:t>
            </a:r>
            <a:r>
              <a:rPr lang="en-US" dirty="0"/>
              <a:t> do in writing?</a:t>
            </a:r>
          </a:p>
        </p:txBody>
      </p:sp>
      <p:sp>
        <p:nvSpPr>
          <p:cNvPr id="7" name="Text Placeholder 6">
            <a:extLst>
              <a:ext uri="{FF2B5EF4-FFF2-40B4-BE49-F238E27FC236}">
                <a16:creationId xmlns:a16="http://schemas.microsoft.com/office/drawing/2014/main" id="{AE69A48B-0894-6D6B-E0C4-8089BC8BE038}"/>
              </a:ext>
            </a:extLst>
          </p:cNvPr>
          <p:cNvSpPr>
            <a:spLocks noGrp="1"/>
          </p:cNvSpPr>
          <p:nvPr>
            <p:ph type="body" idx="1"/>
          </p:nvPr>
        </p:nvSpPr>
        <p:spPr/>
        <p:txBody>
          <a:bodyPr/>
          <a:lstStyle/>
          <a:p>
            <a:r>
              <a:rPr lang="en-US" dirty="0"/>
              <a:t>And how can we enforce that?</a:t>
            </a:r>
          </a:p>
        </p:txBody>
      </p:sp>
    </p:spTree>
    <p:extLst>
      <p:ext uri="{BB962C8B-B14F-4D97-AF65-F5344CB8AC3E}">
        <p14:creationId xmlns:p14="http://schemas.microsoft.com/office/powerpoint/2010/main" val="1178276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2296C6-09F5-E184-FBE6-BFC72D69F6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707" y="365125"/>
            <a:ext cx="11828585" cy="6196276"/>
          </a:xfrm>
          <a:prstGeom prst="rect">
            <a:avLst/>
          </a:prstGeom>
          <a:noFill/>
          <a:ln>
            <a:noFill/>
          </a:ln>
        </p:spPr>
      </p:pic>
    </p:spTree>
    <p:extLst>
      <p:ext uri="{BB962C8B-B14F-4D97-AF65-F5344CB8AC3E}">
        <p14:creationId xmlns:p14="http://schemas.microsoft.com/office/powerpoint/2010/main" val="168529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127F-AC0E-A685-F309-1BAFBFC23D81}"/>
              </a:ext>
            </a:extLst>
          </p:cNvPr>
          <p:cNvSpPr>
            <a:spLocks noGrp="1"/>
          </p:cNvSpPr>
          <p:nvPr>
            <p:ph type="title"/>
          </p:nvPr>
        </p:nvSpPr>
        <p:spPr/>
        <p:txBody>
          <a:bodyPr/>
          <a:lstStyle/>
          <a:p>
            <a:r>
              <a:rPr lang="en-US" dirty="0"/>
              <a:t>Fences in Writing</a:t>
            </a:r>
          </a:p>
        </p:txBody>
      </p:sp>
      <p:sp>
        <p:nvSpPr>
          <p:cNvPr id="7" name="Content Placeholder 6">
            <a:extLst>
              <a:ext uri="{FF2B5EF4-FFF2-40B4-BE49-F238E27FC236}">
                <a16:creationId xmlns:a16="http://schemas.microsoft.com/office/drawing/2014/main" id="{50928D60-52AF-A80A-2654-6588A2B5CB08}"/>
              </a:ext>
            </a:extLst>
          </p:cNvPr>
          <p:cNvSpPr>
            <a:spLocks noGrp="1"/>
          </p:cNvSpPr>
          <p:nvPr>
            <p:ph idx="1"/>
          </p:nvPr>
        </p:nvSpPr>
        <p:spPr/>
        <p:txBody>
          <a:bodyPr/>
          <a:lstStyle/>
          <a:p>
            <a:r>
              <a:rPr lang="en-US" dirty="0" err="1"/>
              <a:t>Mindmap</a:t>
            </a:r>
            <a:r>
              <a:rPr lang="en-US" dirty="0"/>
              <a:t> / Own Words: </a:t>
            </a:r>
            <a:r>
              <a:rPr lang="en-US" b="1" dirty="0"/>
              <a:t>AI doesn’t originate.</a:t>
            </a:r>
          </a:p>
          <a:p>
            <a:endParaRPr lang="en-US" dirty="0"/>
          </a:p>
          <a:p>
            <a:pPr marL="0" indent="0">
              <a:buNone/>
            </a:pPr>
            <a:r>
              <a:rPr lang="en-US" dirty="0"/>
              <a:t>Limitations on:</a:t>
            </a:r>
          </a:p>
          <a:p>
            <a:r>
              <a:rPr lang="en-US" dirty="0"/>
              <a:t>Phrasing: harness rejects edits that aren’t quotes from you.</a:t>
            </a:r>
          </a:p>
          <a:p>
            <a:pPr lvl="1"/>
            <a:r>
              <a:rPr lang="en-US" dirty="0"/>
              <a:t>you can tell AI today: “must be direct quotes from me”</a:t>
            </a:r>
          </a:p>
          <a:p>
            <a:r>
              <a:rPr lang="en-US" dirty="0"/>
              <a:t>Ideas / relationships</a:t>
            </a:r>
          </a:p>
          <a:p>
            <a:r>
              <a:rPr lang="en-US" dirty="0"/>
              <a:t>Information (bits) (currently exploring with another project team)</a:t>
            </a:r>
          </a:p>
          <a:p>
            <a:endParaRPr lang="en-US" dirty="0"/>
          </a:p>
        </p:txBody>
      </p:sp>
    </p:spTree>
    <p:extLst>
      <p:ext uri="{BB962C8B-B14F-4D97-AF65-F5344CB8AC3E}">
        <p14:creationId xmlns:p14="http://schemas.microsoft.com/office/powerpoint/2010/main" val="849738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66986-2A40-EA60-9B7F-8FF65659BB1B}"/>
              </a:ext>
            </a:extLst>
          </p:cNvPr>
          <p:cNvSpPr>
            <a:spLocks noGrp="1"/>
          </p:cNvSpPr>
          <p:nvPr>
            <p:ph type="title"/>
          </p:nvPr>
        </p:nvSpPr>
        <p:spPr/>
        <p:txBody>
          <a:bodyPr/>
          <a:lstStyle/>
          <a:p>
            <a:r>
              <a:rPr lang="en-US" dirty="0"/>
              <a:t>Fences</a:t>
            </a:r>
          </a:p>
        </p:txBody>
      </p:sp>
      <p:sp>
        <p:nvSpPr>
          <p:cNvPr id="3" name="Content Placeholder 2">
            <a:extLst>
              <a:ext uri="{FF2B5EF4-FFF2-40B4-BE49-F238E27FC236}">
                <a16:creationId xmlns:a16="http://schemas.microsoft.com/office/drawing/2014/main" id="{B5A8250B-7E9E-4626-82D7-CD3D03CAE796}"/>
              </a:ext>
            </a:extLst>
          </p:cNvPr>
          <p:cNvSpPr>
            <a:spLocks noGrp="1"/>
          </p:cNvSpPr>
          <p:nvPr>
            <p:ph idx="1"/>
          </p:nvPr>
        </p:nvSpPr>
        <p:spPr>
          <a:xfrm>
            <a:off x="838200" y="1778000"/>
            <a:ext cx="10515600" cy="1460500"/>
          </a:xfrm>
        </p:spPr>
        <p:txBody>
          <a:bodyPr/>
          <a:lstStyle/>
          <a:p>
            <a:r>
              <a:rPr lang="en-US" sz="2400" dirty="0"/>
              <a:t>Beyond personal boundaries (I don’t ask AI to write; or no-chatbot Sundays)</a:t>
            </a:r>
          </a:p>
          <a:p>
            <a:r>
              <a:rPr lang="en-US" sz="2400" b="1" dirty="0"/>
              <a:t>Harness</a:t>
            </a:r>
            <a:r>
              <a:rPr lang="en-US" sz="2400" dirty="0"/>
              <a:t>: what allows an LLM to act. </a:t>
            </a:r>
            <a:r>
              <a:rPr lang="en-US" sz="2400" b="1" i="1" dirty="0"/>
              <a:t>Enforces</a:t>
            </a:r>
            <a:r>
              <a:rPr lang="en-US" sz="2400" b="1" dirty="0"/>
              <a:t> boundaries</a:t>
            </a:r>
            <a:r>
              <a:rPr lang="en-US" sz="2400" dirty="0"/>
              <a:t>.</a:t>
            </a:r>
          </a:p>
          <a:p>
            <a:r>
              <a:rPr lang="en-US" sz="2400" dirty="0"/>
              <a:t>When agents “go rogue”, </a:t>
            </a:r>
            <a:r>
              <a:rPr lang="en-US" sz="2400" i="1" dirty="0"/>
              <a:t>this is the failure point</a:t>
            </a:r>
            <a:r>
              <a:rPr lang="en-US" sz="2400" dirty="0"/>
              <a:t>.</a:t>
            </a:r>
          </a:p>
        </p:txBody>
      </p:sp>
      <p:sp>
        <p:nvSpPr>
          <p:cNvPr id="21" name="Model box"/>
          <p:cNvSpPr/>
          <p:nvPr/>
        </p:nvSpPr>
        <p:spPr>
          <a:xfrm>
            <a:off x="838200" y="3937000"/>
            <a:ext cx="2159000" cy="1651000"/>
          </a:xfrm>
          <a:prstGeom prst="roundRect">
            <a:avLst/>
          </a:prstGeom>
          <a:solidFill>
            <a:srgbClr val="F2F2F2"/>
          </a:solidFill>
          <a:ln>
            <a:noFill/>
          </a:ln>
        </p:spPr>
        <p:txBody>
          <a:bodyPr wrap="square" lIns="101600" tIns="50800" rIns="101600" bIns="50800" anchor="ctr">
            <a:noAutofit/>
          </a:bodyPr>
          <a:lstStyle/>
          <a:p>
            <a:pPr algn="ctr">
              <a:spcBef>
                <a:spcPts val="0"/>
              </a:spcBef>
              <a:buNone/>
            </a:pPr>
            <a:r>
              <a:rPr lang="en-US" sz="2000" b="1" dirty="0">
                <a:solidFill>
                  <a:schemeClr val="tx1"/>
                </a:solidFill>
              </a:rPr>
              <a:t>Model</a:t>
            </a:r>
          </a:p>
          <a:p>
            <a:pPr algn="ctr">
              <a:spcBef>
                <a:spcPts val="0"/>
              </a:spcBef>
              <a:buNone/>
            </a:pPr>
            <a:r>
              <a:rPr lang="en-US" sz="1400" dirty="0">
                <a:solidFill>
                  <a:srgbClr val="595959"/>
                </a:solidFill>
              </a:rPr>
              <a:t>Reads text,</a:t>
            </a:r>
          </a:p>
          <a:p>
            <a:pPr algn="ctr">
              <a:spcBef>
                <a:spcPts val="0"/>
              </a:spcBef>
              <a:buNone/>
            </a:pPr>
            <a:r>
              <a:rPr lang="en-US" sz="1400" dirty="0">
                <a:solidFill>
                  <a:srgbClr val="595959"/>
                </a:solidFill>
              </a:rPr>
              <a:t>writes text</a:t>
            </a:r>
          </a:p>
        </p:txBody>
      </p:sp>
      <p:sp>
        <p:nvSpPr>
          <p:cNvPr id="22" name="Harness box"/>
          <p:cNvSpPr/>
          <p:nvPr/>
        </p:nvSpPr>
        <p:spPr>
          <a:xfrm>
            <a:off x="5537200" y="3937000"/>
            <a:ext cx="3048000" cy="1651000"/>
          </a:xfrm>
          <a:prstGeom prst="roundRect">
            <a:avLst/>
          </a:prstGeom>
          <a:solidFill>
            <a:srgbClr val="F2F2F2"/>
          </a:solidFill>
          <a:ln>
            <a:noFill/>
          </a:ln>
        </p:spPr>
        <p:txBody>
          <a:bodyPr wrap="square" lIns="101600" tIns="50800" rIns="101600" bIns="50800" anchor="ctr">
            <a:noAutofit/>
          </a:bodyPr>
          <a:lstStyle/>
          <a:p>
            <a:pPr algn="ctr">
              <a:spcBef>
                <a:spcPts val="0"/>
              </a:spcBef>
              <a:buNone/>
            </a:pPr>
            <a:r>
              <a:rPr lang="en-US" sz="2000" b="1" dirty="0">
                <a:solidFill>
                  <a:schemeClr val="tx1"/>
                </a:solidFill>
              </a:rPr>
              <a:t>Harness</a:t>
            </a:r>
          </a:p>
          <a:p>
            <a:pPr algn="ctr">
              <a:spcBef>
                <a:spcPts val="0"/>
              </a:spcBef>
              <a:buNone/>
            </a:pPr>
            <a:r>
              <a:rPr lang="en-US" sz="1400" dirty="0">
                <a:solidFill>
                  <a:srgbClr val="595959"/>
                </a:solidFill>
              </a:rPr>
              <a:t>Builds the context,</a:t>
            </a:r>
          </a:p>
          <a:p>
            <a:pPr algn="ctr">
              <a:spcBef>
                <a:spcPts val="0"/>
              </a:spcBef>
              <a:buNone/>
            </a:pPr>
            <a:r>
              <a:rPr lang="en-US" sz="1400" dirty="0">
                <a:solidFill>
                  <a:srgbClr val="595959"/>
                </a:solidFill>
              </a:rPr>
              <a:t>checks the request,</a:t>
            </a:r>
          </a:p>
          <a:p>
            <a:pPr algn="ctr">
              <a:spcBef>
                <a:spcPts val="0"/>
              </a:spcBef>
              <a:buNone/>
            </a:pPr>
            <a:r>
              <a:rPr lang="en-US" sz="1400" dirty="0">
                <a:solidFill>
                  <a:srgbClr val="595959"/>
                </a:solidFill>
              </a:rPr>
              <a:t>performs the action</a:t>
            </a:r>
          </a:p>
        </p:txBody>
      </p:sp>
      <p:grpSp>
        <p:nvGrpSpPr>
          <p:cNvPr id="23" name="Fence"/>
          <p:cNvGrpSpPr/>
          <p:nvPr/>
        </p:nvGrpSpPr>
        <p:grpSpPr>
          <a:xfrm>
            <a:off x="8674100" y="3886200"/>
            <a:ext cx="508000" cy="1854200"/>
            <a:chOff x="8597900" y="3835400"/>
            <a:chExt cx="508000" cy="1854200"/>
          </a:xfrm>
        </p:grpSpPr>
        <p:sp>
          <p:nvSpPr>
            <p:cNvPr id="43" name="Fence rail"/>
            <p:cNvSpPr/>
            <p:nvPr/>
          </p:nvSpPr>
          <p:spPr>
            <a:xfrm>
              <a:off x="8597900" y="4267200"/>
              <a:ext cx="508000" cy="88900"/>
            </a:xfrm>
            <a:prstGeom prst="rect">
              <a:avLst/>
            </a:prstGeom>
            <a:solidFill>
              <a:schemeClr val="accent1">
                <a:lumMod val="75000"/>
              </a:schemeClr>
            </a:solidFill>
            <a:ln>
              <a:noFill/>
            </a:ln>
          </p:spPr>
          <p:txBody>
            <a:bodyPr/>
            <a:lstStyle/>
            <a:p>
              <a:endParaRPr lang="en-US"/>
            </a:p>
          </p:txBody>
        </p:sp>
        <p:sp>
          <p:nvSpPr>
            <p:cNvPr id="44" name="Fence rail"/>
            <p:cNvSpPr/>
            <p:nvPr/>
          </p:nvSpPr>
          <p:spPr>
            <a:xfrm>
              <a:off x="8597900" y="5181600"/>
              <a:ext cx="508000" cy="88900"/>
            </a:xfrm>
            <a:prstGeom prst="rect">
              <a:avLst/>
            </a:prstGeom>
            <a:solidFill>
              <a:schemeClr val="accent1">
                <a:lumMod val="75000"/>
              </a:schemeClr>
            </a:solidFill>
            <a:ln>
              <a:noFill/>
            </a:ln>
          </p:spPr>
          <p:txBody>
            <a:bodyPr/>
            <a:lstStyle/>
            <a:p>
              <a:endParaRPr lang="en-US"/>
            </a:p>
          </p:txBody>
        </p:sp>
        <p:sp>
          <p:nvSpPr>
            <p:cNvPr id="40" name="Fence picket"/>
            <p:cNvSpPr/>
            <p:nvPr/>
          </p:nvSpPr>
          <p:spPr>
            <a:xfrm>
              <a:off x="8648700" y="3835400"/>
              <a:ext cx="101600" cy="1854200"/>
            </a:xfrm>
            <a:custGeom>
              <a:avLst/>
              <a:gdLst/>
              <a:ahLst/>
              <a:cxnLst/>
              <a:rect l="0" t="0" r="r" b="b"/>
              <a:pathLst>
                <a:path w="101600" h="1854200">
                  <a:moveTo>
                    <a:pt x="0" y="88900"/>
                  </a:moveTo>
                  <a:lnTo>
                    <a:pt x="50800" y="0"/>
                  </a:lnTo>
                  <a:lnTo>
                    <a:pt x="101600" y="88900"/>
                  </a:lnTo>
                  <a:lnTo>
                    <a:pt x="101600" y="1854200"/>
                  </a:lnTo>
                  <a:lnTo>
                    <a:pt x="0" y="1854200"/>
                  </a:lnTo>
                  <a:close/>
                </a:path>
              </a:pathLst>
            </a:custGeom>
            <a:solidFill>
              <a:schemeClr val="accent1"/>
            </a:solidFill>
            <a:ln>
              <a:noFill/>
            </a:ln>
          </p:spPr>
          <p:txBody>
            <a:bodyPr/>
            <a:lstStyle/>
            <a:p>
              <a:endParaRPr lang="en-US"/>
            </a:p>
          </p:txBody>
        </p:sp>
        <p:sp>
          <p:nvSpPr>
            <p:cNvPr id="41" name="Fence picket"/>
            <p:cNvSpPr/>
            <p:nvPr/>
          </p:nvSpPr>
          <p:spPr>
            <a:xfrm>
              <a:off x="8801100" y="3835400"/>
              <a:ext cx="101600" cy="1854200"/>
            </a:xfrm>
            <a:custGeom>
              <a:avLst/>
              <a:gdLst/>
              <a:ahLst/>
              <a:cxnLst/>
              <a:rect l="0" t="0" r="r" b="b"/>
              <a:pathLst>
                <a:path w="101600" h="1854200">
                  <a:moveTo>
                    <a:pt x="0" y="88900"/>
                  </a:moveTo>
                  <a:lnTo>
                    <a:pt x="50800" y="0"/>
                  </a:lnTo>
                  <a:lnTo>
                    <a:pt x="101600" y="88900"/>
                  </a:lnTo>
                  <a:lnTo>
                    <a:pt x="101600" y="1854200"/>
                  </a:lnTo>
                  <a:lnTo>
                    <a:pt x="0" y="1854200"/>
                  </a:lnTo>
                  <a:close/>
                </a:path>
              </a:pathLst>
            </a:custGeom>
            <a:solidFill>
              <a:schemeClr val="accent1"/>
            </a:solidFill>
            <a:ln>
              <a:noFill/>
            </a:ln>
          </p:spPr>
          <p:txBody>
            <a:bodyPr/>
            <a:lstStyle/>
            <a:p>
              <a:endParaRPr lang="en-US"/>
            </a:p>
          </p:txBody>
        </p:sp>
        <p:sp>
          <p:nvSpPr>
            <p:cNvPr id="42" name="Fence picket"/>
            <p:cNvSpPr/>
            <p:nvPr/>
          </p:nvSpPr>
          <p:spPr>
            <a:xfrm>
              <a:off x="8953500" y="3835400"/>
              <a:ext cx="101600" cy="1854200"/>
            </a:xfrm>
            <a:custGeom>
              <a:avLst/>
              <a:gdLst/>
              <a:ahLst/>
              <a:cxnLst/>
              <a:rect l="0" t="0" r="r" b="b"/>
              <a:pathLst>
                <a:path w="101600" h="1854200">
                  <a:moveTo>
                    <a:pt x="0" y="88900"/>
                  </a:moveTo>
                  <a:lnTo>
                    <a:pt x="50800" y="0"/>
                  </a:lnTo>
                  <a:lnTo>
                    <a:pt x="101600" y="88900"/>
                  </a:lnTo>
                  <a:lnTo>
                    <a:pt x="101600" y="1854200"/>
                  </a:lnTo>
                  <a:lnTo>
                    <a:pt x="0" y="1854200"/>
                  </a:lnTo>
                  <a:close/>
                </a:path>
              </a:pathLst>
            </a:custGeom>
            <a:solidFill>
              <a:schemeClr val="accent1"/>
            </a:solidFill>
            <a:ln>
              <a:noFill/>
            </a:ln>
          </p:spPr>
          <p:txBody>
            <a:bodyPr/>
            <a:lstStyle/>
            <a:p>
              <a:endParaRPr lang="en-US"/>
            </a:p>
          </p:txBody>
        </p:sp>
      </p:grpSp>
      <p:sp>
        <p:nvSpPr>
          <p:cNvPr id="24" name="Document box"/>
          <p:cNvSpPr/>
          <p:nvPr/>
        </p:nvSpPr>
        <p:spPr>
          <a:xfrm>
            <a:off x="9652000" y="4191000"/>
            <a:ext cx="1701800" cy="1143000"/>
          </a:xfrm>
          <a:prstGeom prst="rect">
            <a:avLst/>
          </a:prstGeom>
          <a:solidFill>
            <a:srgbClr val="FFFFFF"/>
          </a:solidFill>
          <a:ln w="12700">
            <a:solidFill>
              <a:srgbClr val="7F7F7F"/>
            </a:solidFill>
          </a:ln>
        </p:spPr>
        <p:txBody>
          <a:bodyPr wrap="square" lIns="101600" tIns="50800" rIns="101600" bIns="50800" anchor="ctr">
            <a:noAutofit/>
          </a:bodyPr>
          <a:lstStyle/>
          <a:p>
            <a:pPr algn="ctr">
              <a:spcBef>
                <a:spcPts val="0"/>
              </a:spcBef>
              <a:buNone/>
            </a:pPr>
            <a:r>
              <a:rPr lang="en-US" sz="1800" b="1" dirty="0">
                <a:solidFill>
                  <a:schemeClr val="tx1"/>
                </a:solidFill>
              </a:rPr>
              <a:t>Your</a:t>
            </a:r>
          </a:p>
          <a:p>
            <a:pPr algn="ctr">
              <a:spcBef>
                <a:spcPts val="0"/>
              </a:spcBef>
              <a:buNone/>
            </a:pPr>
            <a:r>
              <a:rPr lang="en-US" sz="1800" b="1" dirty="0">
                <a:solidFill>
                  <a:schemeClr val="tx1"/>
                </a:solidFill>
              </a:rPr>
              <a:t>document</a:t>
            </a:r>
          </a:p>
        </p:txBody>
      </p:sp>
      <p:cxnSp>
        <p:nvCxnSpPr>
          <p:cNvPr id="25" name="Context arrow"/>
          <p:cNvCxnSpPr/>
          <p:nvPr/>
        </p:nvCxnSpPr>
        <p:spPr>
          <a:xfrm flipH="1">
            <a:off x="3048000" y="4508500"/>
            <a:ext cx="2438400" cy="0"/>
          </a:xfrm>
          <a:prstGeom prst="straightConnector1">
            <a:avLst/>
          </a:prstGeom>
          <a:ln w="38100">
            <a:solidFill>
              <a:srgbClr val="7F7F7F"/>
            </a:solidFill>
            <a:tailEnd type="triangle" w="lg" len="med"/>
          </a:ln>
        </p:spPr>
      </p:cxnSp>
      <p:cxnSp>
        <p:nvCxnSpPr>
          <p:cNvPr id="26" name="Request arrow"/>
          <p:cNvCxnSpPr/>
          <p:nvPr/>
        </p:nvCxnSpPr>
        <p:spPr>
          <a:xfrm>
            <a:off x="3048000" y="5016500"/>
            <a:ext cx="2438400" cy="0"/>
          </a:xfrm>
          <a:prstGeom prst="straightConnector1">
            <a:avLst/>
          </a:prstGeom>
          <a:ln w="38100">
            <a:solidFill>
              <a:srgbClr val="7F7F7F"/>
            </a:solidFill>
            <a:tailEnd type="triangle" w="lg" len="med"/>
          </a:ln>
        </p:spPr>
      </p:cxnSp>
      <p:cxnSp>
        <p:nvCxnSpPr>
          <p:cNvPr id="27" name="Action arrow"/>
          <p:cNvCxnSpPr/>
          <p:nvPr/>
        </p:nvCxnSpPr>
        <p:spPr>
          <a:xfrm>
            <a:off x="9232900" y="4762500"/>
            <a:ext cx="393700" cy="0"/>
          </a:xfrm>
          <a:prstGeom prst="straightConnector1">
            <a:avLst/>
          </a:prstGeom>
          <a:ln w="38100">
            <a:solidFill>
              <a:schemeClr val="accent1"/>
            </a:solidFill>
            <a:tailEnd type="triangle" w="lg" len="med"/>
          </a:ln>
        </p:spPr>
      </p:cxnSp>
      <p:sp>
        <p:nvSpPr>
          <p:cNvPr id="28" name="Context label"/>
          <p:cNvSpPr/>
          <p:nvPr/>
        </p:nvSpPr>
        <p:spPr>
          <a:xfrm>
            <a:off x="2870200" y="3276600"/>
            <a:ext cx="2794000" cy="914400"/>
          </a:xfrm>
          <a:prstGeom prst="rect">
            <a:avLst/>
          </a:prstGeom>
          <a:noFill/>
          <a:ln>
            <a:noFill/>
          </a:ln>
        </p:spPr>
        <p:txBody>
          <a:bodyPr wrap="square" lIns="101600" tIns="50800" rIns="101600" bIns="50800" anchor="b">
            <a:noAutofit/>
          </a:bodyPr>
          <a:lstStyle/>
          <a:p>
            <a:pPr algn="ctr">
              <a:spcBef>
                <a:spcPts val="0"/>
              </a:spcBef>
              <a:buNone/>
            </a:pPr>
            <a:r>
              <a:rPr lang="en-US" sz="1400" b="1" dirty="0">
                <a:solidFill>
                  <a:schemeClr val="tx1"/>
                </a:solidFill>
              </a:rPr>
              <a:t>Context</a:t>
            </a:r>
          </a:p>
          <a:p>
            <a:pPr algn="ctr">
              <a:spcBef>
                <a:spcPts val="0"/>
              </a:spcBef>
              <a:buNone/>
            </a:pPr>
            <a:r>
              <a:rPr lang="en-US" sz="1400" dirty="0">
                <a:solidFill>
                  <a:schemeClr val="tx1"/>
                </a:solidFill>
              </a:rPr>
              <a:t>draft + “Use only my words”</a:t>
            </a:r>
          </a:p>
          <a:p>
            <a:pPr algn="ctr">
              <a:spcBef>
                <a:spcPts val="0"/>
              </a:spcBef>
              <a:buNone/>
            </a:pPr>
            <a:r>
              <a:rPr lang="en-US" sz="1400" i="1" dirty="0">
                <a:solidFill>
                  <a:srgbClr val="595959"/>
                </a:solidFill>
              </a:rPr>
              <a:t>asked, not enforced</a:t>
            </a:r>
          </a:p>
        </p:txBody>
      </p:sp>
      <p:sp>
        <p:nvSpPr>
          <p:cNvPr id="29" name="Request bubble"/>
          <p:cNvSpPr/>
          <p:nvPr/>
        </p:nvSpPr>
        <p:spPr>
          <a:xfrm>
            <a:off x="3251200" y="5359400"/>
            <a:ext cx="2159000" cy="508000"/>
          </a:xfrm>
          <a:prstGeom prst="wedgeRoundRectCallout">
            <a:avLst>
              <a:gd name="adj1" fmla="val -47600"/>
              <a:gd name="adj2" fmla="val -117500"/>
              <a:gd name="adj3" fmla="val 16667"/>
            </a:avLst>
          </a:prstGeom>
          <a:solidFill>
            <a:srgbClr val="FFFFFF"/>
          </a:solidFill>
          <a:ln w="12700">
            <a:solidFill>
              <a:srgbClr val="7F7F7F"/>
            </a:solidFill>
          </a:ln>
        </p:spPr>
        <p:txBody>
          <a:bodyPr wrap="square" lIns="101600" tIns="50800" rIns="101600" bIns="50800" anchor="ctr">
            <a:noAutofit/>
          </a:bodyPr>
          <a:lstStyle/>
          <a:p>
            <a:pPr algn="ctr">
              <a:spcBef>
                <a:spcPts val="0"/>
              </a:spcBef>
              <a:buNone/>
            </a:pPr>
            <a:r>
              <a:rPr lang="en-US" sz="1400" dirty="0">
                <a:solidFill>
                  <a:schemeClr val="tx1"/>
                </a:solidFill>
              </a:rPr>
              <a:t>“Replace ¶2 with: …”</a:t>
            </a:r>
          </a:p>
        </p:txBody>
      </p:sp>
      <p:sp>
        <p:nvSpPr>
          <p:cNvPr id="30" name="Request caption"/>
          <p:cNvSpPr/>
          <p:nvPr/>
        </p:nvSpPr>
        <p:spPr>
          <a:xfrm>
            <a:off x="2997200" y="5892800"/>
            <a:ext cx="2667000" cy="330200"/>
          </a:xfrm>
          <a:prstGeom prst="rect">
            <a:avLst/>
          </a:prstGeom>
          <a:noFill/>
          <a:ln>
            <a:noFill/>
          </a:ln>
        </p:spPr>
        <p:txBody>
          <a:bodyPr wrap="square" lIns="101600" tIns="50800" rIns="101600" bIns="50800" anchor="t">
            <a:noAutofit/>
          </a:bodyPr>
          <a:lstStyle/>
          <a:p>
            <a:pPr algn="ctr">
              <a:spcBef>
                <a:spcPts val="0"/>
              </a:spcBef>
              <a:buNone/>
            </a:pPr>
            <a:r>
              <a:rPr lang="en-US" sz="1400" b="1" dirty="0">
                <a:solidFill>
                  <a:schemeClr val="tx1"/>
                </a:solidFill>
              </a:rPr>
              <a:t>A request, not an action</a:t>
            </a:r>
          </a:p>
        </p:txBody>
      </p:sp>
      <p:sp>
        <p:nvSpPr>
          <p:cNvPr id="31" name="Fence label"/>
          <p:cNvSpPr/>
          <p:nvPr/>
        </p:nvSpPr>
        <p:spPr>
          <a:xfrm>
            <a:off x="7620000" y="3149600"/>
            <a:ext cx="3733800" cy="660400"/>
          </a:xfrm>
          <a:prstGeom prst="rect">
            <a:avLst/>
          </a:prstGeom>
          <a:noFill/>
          <a:ln>
            <a:noFill/>
          </a:ln>
        </p:spPr>
        <p:txBody>
          <a:bodyPr wrap="square" lIns="101600" tIns="50800" rIns="101600" bIns="50800" anchor="b">
            <a:noAutofit/>
          </a:bodyPr>
          <a:lstStyle/>
          <a:p>
            <a:pPr algn="l">
              <a:spcBef>
                <a:spcPts val="0"/>
              </a:spcBef>
              <a:buNone/>
            </a:pPr>
            <a:r>
              <a:rPr lang="en-US" sz="1400" b="1" dirty="0">
                <a:solidFill>
                  <a:schemeClr val="accent1"/>
                </a:solidFill>
              </a:rPr>
              <a:t>Fence: </a:t>
            </a:r>
            <a:r>
              <a:rPr lang="en-US" sz="1400" dirty="0">
                <a:solidFill>
                  <a:schemeClr val="tx1"/>
                </a:solidFill>
              </a:rPr>
              <a:t>rejects edits that aren’t your words</a:t>
            </a:r>
          </a:p>
          <a:p>
            <a:pPr algn="l">
              <a:spcBef>
                <a:spcPts val="0"/>
              </a:spcBef>
              <a:buNone/>
            </a:pPr>
            <a:r>
              <a:rPr lang="en-US" sz="1400" i="1" dirty="0">
                <a:solidFill>
                  <a:srgbClr val="595959"/>
                </a:solidFill>
              </a:rPr>
              <a:t>enforced</a:t>
            </a:r>
          </a:p>
        </p:txBody>
      </p:sp>
      <p:sp>
        <p:nvSpPr>
          <p:cNvPr id="32" name="Other fences"/>
          <p:cNvSpPr/>
          <p:nvPr/>
        </p:nvSpPr>
        <p:spPr>
          <a:xfrm>
            <a:off x="5969000" y="5715000"/>
            <a:ext cx="5384800" cy="584200"/>
          </a:xfrm>
          <a:prstGeom prst="rect">
            <a:avLst/>
          </a:prstGeom>
          <a:noFill/>
          <a:ln>
            <a:noFill/>
          </a:ln>
        </p:spPr>
        <p:txBody>
          <a:bodyPr wrap="square" lIns="101600" tIns="50800" rIns="101600" bIns="50800" anchor="t">
            <a:noAutofit/>
          </a:bodyPr>
          <a:lstStyle/>
          <a:p>
            <a:pPr algn="l">
              <a:spcBef>
                <a:spcPts val="0"/>
              </a:spcBef>
              <a:buNone/>
            </a:pPr>
            <a:r>
              <a:rPr lang="en-US" sz="1400" b="1" dirty="0">
                <a:solidFill>
                  <a:schemeClr val="tx1"/>
                </a:solidFill>
              </a:rPr>
              <a:t>Other fences:</a:t>
            </a:r>
          </a:p>
          <a:p>
            <a:pPr algn="l">
              <a:spcBef>
                <a:spcPts val="0"/>
              </a:spcBef>
              <a:buNone/>
            </a:pPr>
            <a:r>
              <a:rPr lang="en-US" sz="1400" dirty="0">
                <a:solidFill>
                  <a:srgbClr val="595959"/>
                </a:solidFill>
              </a:rPr>
              <a:t>sandboxes, access controls, approvals, limited actions</a:t>
            </a:r>
          </a:p>
        </p:txBody>
      </p:sp>
    </p:spTree>
    <p:extLst>
      <p:ext uri="{BB962C8B-B14F-4D97-AF65-F5344CB8AC3E}">
        <p14:creationId xmlns:p14="http://schemas.microsoft.com/office/powerpoint/2010/main" val="4077047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66A80-DA51-EF5B-0234-5377CD5CD237}"/>
              </a:ext>
            </a:extLst>
          </p:cNvPr>
          <p:cNvSpPr>
            <a:spLocks noGrp="1"/>
          </p:cNvSpPr>
          <p:nvPr>
            <p:ph type="title"/>
          </p:nvPr>
        </p:nvSpPr>
        <p:spPr/>
        <p:txBody>
          <a:bodyPr/>
          <a:lstStyle/>
          <a:p>
            <a:r>
              <a:rPr lang="en-US" dirty="0"/>
              <a:t>From Every Language</a:t>
            </a:r>
          </a:p>
        </p:txBody>
      </p:sp>
      <p:sp>
        <p:nvSpPr>
          <p:cNvPr id="3" name="Content Placeholder 2">
            <a:extLst>
              <a:ext uri="{FF2B5EF4-FFF2-40B4-BE49-F238E27FC236}">
                <a16:creationId xmlns:a16="http://schemas.microsoft.com/office/drawing/2014/main" id="{C5A84D74-4D7E-923C-2869-332E35EAFBB3}"/>
              </a:ext>
            </a:extLst>
          </p:cNvPr>
          <p:cNvSpPr>
            <a:spLocks noGrp="1"/>
          </p:cNvSpPr>
          <p:nvPr>
            <p:ph idx="1"/>
          </p:nvPr>
        </p:nvSpPr>
        <p:spPr>
          <a:xfrm>
            <a:off x="838200" y="1825625"/>
            <a:ext cx="7972168" cy="4351338"/>
          </a:xfrm>
        </p:spPr>
        <p:txBody>
          <a:bodyPr/>
          <a:lstStyle/>
          <a:p>
            <a:r>
              <a:rPr lang="en-US" b="1" dirty="0"/>
              <a:t>Linguistic accessibility</a:t>
            </a:r>
            <a:r>
              <a:rPr lang="en-US" dirty="0"/>
              <a:t>: any person walking in should be able to hear the “wonders of God in their own languages” (Acts 2)</a:t>
            </a:r>
          </a:p>
          <a:p>
            <a:endParaRPr lang="en-US" dirty="0"/>
          </a:p>
          <a:p>
            <a:r>
              <a:rPr lang="en-US" dirty="0"/>
              <a:t>Live translation system for my church (and eventually others): translate slides, speech, and sermon notes</a:t>
            </a:r>
          </a:p>
        </p:txBody>
      </p:sp>
      <p:pic>
        <p:nvPicPr>
          <p:cNvPr id="4" name="Picture 3">
            <a:extLst>
              <a:ext uri="{FF2B5EF4-FFF2-40B4-BE49-F238E27FC236}">
                <a16:creationId xmlns:a16="http://schemas.microsoft.com/office/drawing/2014/main" id="{2458E292-24BF-3FD1-C40C-26A8C44F8319}"/>
              </a:ext>
            </a:extLst>
          </p:cNvPr>
          <p:cNvPicPr>
            <a:picLocks noChangeAspect="1"/>
          </p:cNvPicPr>
          <p:nvPr/>
        </p:nvPicPr>
        <p:blipFill>
          <a:blip r:embed="rId2"/>
          <a:stretch>
            <a:fillRect/>
          </a:stretch>
        </p:blipFill>
        <p:spPr>
          <a:xfrm>
            <a:off x="8810368" y="0"/>
            <a:ext cx="3381632" cy="7318702"/>
          </a:xfrm>
          <a:prstGeom prst="rect">
            <a:avLst/>
          </a:prstGeom>
        </p:spPr>
      </p:pic>
    </p:spTree>
    <p:extLst>
      <p:ext uri="{BB962C8B-B14F-4D97-AF65-F5344CB8AC3E}">
        <p14:creationId xmlns:p14="http://schemas.microsoft.com/office/powerpoint/2010/main" val="13402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82F5-7005-6BDD-04CD-4D480D7FBBC7}"/>
              </a:ext>
            </a:extLst>
          </p:cNvPr>
          <p:cNvSpPr>
            <a:spLocks noGrp="1"/>
          </p:cNvSpPr>
          <p:nvPr>
            <p:ph type="title"/>
          </p:nvPr>
        </p:nvSpPr>
        <p:spPr/>
        <p:txBody>
          <a:bodyPr/>
          <a:lstStyle/>
          <a:p>
            <a:r>
              <a:rPr lang="en-US" dirty="0"/>
              <a:t>From Every Language: Targets and Fences</a:t>
            </a:r>
          </a:p>
        </p:txBody>
      </p:sp>
      <p:sp>
        <p:nvSpPr>
          <p:cNvPr id="3" name="Content Placeholder 2">
            <a:extLst>
              <a:ext uri="{FF2B5EF4-FFF2-40B4-BE49-F238E27FC236}">
                <a16:creationId xmlns:a16="http://schemas.microsoft.com/office/drawing/2014/main" id="{82731AAC-3C33-2465-C741-3FD2B356DB74}"/>
              </a:ext>
            </a:extLst>
          </p:cNvPr>
          <p:cNvSpPr>
            <a:spLocks noGrp="1"/>
          </p:cNvSpPr>
          <p:nvPr>
            <p:ph idx="1"/>
          </p:nvPr>
        </p:nvSpPr>
        <p:spPr/>
        <p:txBody>
          <a:bodyPr>
            <a:normAutofit/>
          </a:bodyPr>
          <a:lstStyle/>
          <a:p>
            <a:pPr marL="0" indent="0">
              <a:buNone/>
            </a:pPr>
            <a:r>
              <a:rPr lang="en-US" b="1" dirty="0"/>
              <a:t>Success?</a:t>
            </a:r>
          </a:p>
          <a:p>
            <a:r>
              <a:rPr lang="en-US" dirty="0"/>
              <a:t>AI generated code that ensured “translations are available”</a:t>
            </a:r>
          </a:p>
          <a:p>
            <a:r>
              <a:rPr lang="en-US" dirty="0"/>
              <a:t>I had to do lots of engineering to ensure “system runs reliably without me”, “everyone can access”, …</a:t>
            </a:r>
          </a:p>
          <a:p>
            <a:r>
              <a:rPr lang="en-US" dirty="0"/>
              <a:t>Still growing in: “translations are culturally appropriate”, …</a:t>
            </a:r>
          </a:p>
          <a:p>
            <a:endParaRPr lang="en-US" dirty="0"/>
          </a:p>
          <a:p>
            <a:pPr marL="0" indent="0">
              <a:buNone/>
            </a:pPr>
            <a:r>
              <a:rPr lang="en-US" b="1" dirty="0"/>
              <a:t>Fences</a:t>
            </a:r>
          </a:p>
          <a:p>
            <a:r>
              <a:rPr lang="en-US" dirty="0"/>
              <a:t>AI should not write Scripture; looks it up instead (but this was prompted, not harness-fenced… so it still sometimes does invent)</a:t>
            </a:r>
          </a:p>
        </p:txBody>
      </p:sp>
    </p:spTree>
    <p:extLst>
      <p:ext uri="{BB962C8B-B14F-4D97-AF65-F5344CB8AC3E}">
        <p14:creationId xmlns:p14="http://schemas.microsoft.com/office/powerpoint/2010/main" val="326035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66986-2A40-EA60-9B7F-8FF65659BB1B}"/>
              </a:ext>
            </a:extLst>
          </p:cNvPr>
          <p:cNvSpPr>
            <a:spLocks noGrp="1"/>
          </p:cNvSpPr>
          <p:nvPr>
            <p:ph type="title"/>
          </p:nvPr>
        </p:nvSpPr>
        <p:spPr/>
        <p:txBody>
          <a:bodyPr/>
          <a:lstStyle/>
          <a:p>
            <a:r>
              <a:rPr lang="en-US" dirty="0"/>
              <a:t>From Every Language: Looking Up Scripture</a:t>
            </a:r>
          </a:p>
        </p:txBody>
      </p:sp>
      <p:sp>
        <p:nvSpPr>
          <p:cNvPr id="3" name="Content Placeholder 2">
            <a:extLst>
              <a:ext uri="{FF2B5EF4-FFF2-40B4-BE49-F238E27FC236}">
                <a16:creationId xmlns:a16="http://schemas.microsoft.com/office/drawing/2014/main" id="{B5A8250B-7E9E-4626-82D7-CD3D03CAE796}"/>
              </a:ext>
            </a:extLst>
          </p:cNvPr>
          <p:cNvSpPr>
            <a:spLocks noGrp="1"/>
          </p:cNvSpPr>
          <p:nvPr>
            <p:ph idx="1"/>
          </p:nvPr>
        </p:nvSpPr>
        <p:spPr>
          <a:xfrm>
            <a:off x="838200" y="1778000"/>
            <a:ext cx="10515600" cy="1460500"/>
          </a:xfrm>
        </p:spPr>
        <p:txBody>
          <a:bodyPr/>
          <a:lstStyle/>
          <a:p>
            <a:r>
              <a:rPr lang="en-US" sz="2400" dirty="0"/>
              <a:t>The model can misquote Scripture, so it asks for the verse instead.</a:t>
            </a:r>
          </a:p>
          <a:p>
            <a:r>
              <a:rPr lang="en-US" sz="2400" b="1" dirty="0"/>
              <a:t>Harness</a:t>
            </a:r>
            <a:r>
              <a:rPr lang="en-US" sz="2400" dirty="0"/>
              <a:t>: what allows an LLM to act. Here it </a:t>
            </a:r>
            <a:r>
              <a:rPr lang="en-US" sz="2400" b="1" i="1" dirty="0"/>
              <a:t>fetches</a:t>
            </a:r>
            <a:r>
              <a:rPr lang="en-US" sz="2400" b="1" dirty="0"/>
              <a:t> the real text</a:t>
            </a:r>
            <a:r>
              <a:rPr lang="en-US" sz="2400" dirty="0"/>
              <a:t>.</a:t>
            </a:r>
          </a:p>
        </p:txBody>
      </p:sp>
      <p:sp>
        <p:nvSpPr>
          <p:cNvPr id="21" name="Model box"/>
          <p:cNvSpPr/>
          <p:nvPr/>
        </p:nvSpPr>
        <p:spPr>
          <a:xfrm>
            <a:off x="838200" y="3937000"/>
            <a:ext cx="2159000" cy="1651000"/>
          </a:xfrm>
          <a:prstGeom prst="roundRect">
            <a:avLst/>
          </a:prstGeom>
          <a:solidFill>
            <a:srgbClr val="F2F2F2"/>
          </a:solidFill>
          <a:ln>
            <a:noFill/>
          </a:ln>
        </p:spPr>
        <p:txBody>
          <a:bodyPr wrap="square" lIns="101600" tIns="50800" rIns="101600" bIns="50800" anchor="ctr">
            <a:noAutofit/>
          </a:bodyPr>
          <a:lstStyle/>
          <a:p>
            <a:pPr algn="ctr">
              <a:spcBef>
                <a:spcPts val="0"/>
              </a:spcBef>
              <a:buNone/>
            </a:pPr>
            <a:r>
              <a:rPr lang="en-US" sz="2000" b="1" dirty="0">
                <a:solidFill>
                  <a:schemeClr val="tx1"/>
                </a:solidFill>
              </a:rPr>
              <a:t>Model</a:t>
            </a:r>
          </a:p>
          <a:p>
            <a:pPr algn="ctr">
              <a:spcBef>
                <a:spcPts val="0"/>
              </a:spcBef>
              <a:buNone/>
            </a:pPr>
            <a:r>
              <a:rPr lang="en-US" sz="1400" dirty="0">
                <a:solidFill>
                  <a:srgbClr val="595959"/>
                </a:solidFill>
              </a:rPr>
              <a:t>Reads text,</a:t>
            </a:r>
          </a:p>
          <a:p>
            <a:pPr algn="ctr">
              <a:spcBef>
                <a:spcPts val="0"/>
              </a:spcBef>
              <a:buNone/>
            </a:pPr>
            <a:r>
              <a:rPr lang="en-US" sz="1400" dirty="0">
                <a:solidFill>
                  <a:srgbClr val="595959"/>
                </a:solidFill>
              </a:rPr>
              <a:t>writes text</a:t>
            </a:r>
          </a:p>
        </p:txBody>
      </p:sp>
      <p:sp>
        <p:nvSpPr>
          <p:cNvPr id="22" name="Harness box"/>
          <p:cNvSpPr/>
          <p:nvPr/>
        </p:nvSpPr>
        <p:spPr>
          <a:xfrm>
            <a:off x="5537200" y="3937000"/>
            <a:ext cx="3048000" cy="1651000"/>
          </a:xfrm>
          <a:prstGeom prst="roundRect">
            <a:avLst/>
          </a:prstGeom>
          <a:solidFill>
            <a:srgbClr val="F2F2F2"/>
          </a:solidFill>
          <a:ln>
            <a:noFill/>
          </a:ln>
        </p:spPr>
        <p:txBody>
          <a:bodyPr wrap="square" lIns="101600" tIns="50800" rIns="101600" bIns="50800" anchor="ctr">
            <a:noAutofit/>
          </a:bodyPr>
          <a:lstStyle/>
          <a:p>
            <a:pPr algn="ctr">
              <a:spcBef>
                <a:spcPts val="0"/>
              </a:spcBef>
              <a:buNone/>
            </a:pPr>
            <a:r>
              <a:rPr lang="en-US" sz="2000" b="1" dirty="0">
                <a:solidFill>
                  <a:schemeClr val="tx1"/>
                </a:solidFill>
              </a:rPr>
              <a:t>Harness</a:t>
            </a:r>
          </a:p>
          <a:p>
            <a:pPr algn="ctr">
              <a:spcBef>
                <a:spcPts val="0"/>
              </a:spcBef>
              <a:buNone/>
            </a:pPr>
            <a:r>
              <a:rPr lang="en-US" sz="1400" dirty="0">
                <a:solidFill>
                  <a:srgbClr val="595959"/>
                </a:solidFill>
              </a:rPr>
              <a:t>Builds the context,</a:t>
            </a:r>
          </a:p>
          <a:p>
            <a:pPr algn="ctr">
              <a:spcBef>
                <a:spcPts val="0"/>
              </a:spcBef>
              <a:buNone/>
            </a:pPr>
            <a:r>
              <a:rPr lang="en-US" sz="1400" dirty="0">
                <a:solidFill>
                  <a:srgbClr val="595959"/>
                </a:solidFill>
              </a:rPr>
              <a:t>checks the request,</a:t>
            </a:r>
          </a:p>
          <a:p>
            <a:pPr algn="ctr">
              <a:spcBef>
                <a:spcPts val="0"/>
              </a:spcBef>
              <a:buNone/>
            </a:pPr>
            <a:r>
              <a:rPr lang="en-US" sz="1400" dirty="0">
                <a:solidFill>
                  <a:srgbClr val="595959"/>
                </a:solidFill>
              </a:rPr>
              <a:t>looks up the verse</a:t>
            </a:r>
          </a:p>
        </p:txBody>
      </p:sp>
      <p:sp>
        <p:nvSpPr>
          <p:cNvPr id="24" name="Document box"/>
          <p:cNvSpPr/>
          <p:nvPr/>
        </p:nvSpPr>
        <p:spPr>
          <a:xfrm>
            <a:off x="9652000" y="4191000"/>
            <a:ext cx="1701800" cy="1143000"/>
          </a:xfrm>
          <a:prstGeom prst="rect">
            <a:avLst/>
          </a:prstGeom>
          <a:solidFill>
            <a:srgbClr val="FFFFFF"/>
          </a:solidFill>
          <a:ln w="12700">
            <a:solidFill>
              <a:srgbClr val="7F7F7F"/>
            </a:solidFill>
          </a:ln>
        </p:spPr>
        <p:txBody>
          <a:bodyPr wrap="square" lIns="101600" tIns="50800" rIns="101600" bIns="50800" anchor="ctr">
            <a:noAutofit/>
          </a:bodyPr>
          <a:lstStyle/>
          <a:p>
            <a:pPr algn="ctr">
              <a:spcBef>
                <a:spcPts val="0"/>
              </a:spcBef>
              <a:buNone/>
            </a:pPr>
            <a:r>
              <a:rPr lang="en-US" sz="1800" b="1" dirty="0">
                <a:solidFill>
                  <a:schemeClr val="tx1"/>
                </a:solidFill>
              </a:rPr>
              <a:t>Bible text</a:t>
            </a:r>
          </a:p>
          <a:p>
            <a:pPr algn="ctr">
              <a:spcBef>
                <a:spcPts val="0"/>
              </a:spcBef>
              <a:buNone/>
            </a:pPr>
            <a:r>
              <a:rPr lang="en-US" sz="1400" dirty="0">
                <a:solidFill>
                  <a:srgbClr val="595959"/>
                </a:solidFill>
              </a:rPr>
              <a:t>published</a:t>
            </a:r>
          </a:p>
          <a:p>
            <a:pPr algn="ctr">
              <a:spcBef>
                <a:spcPts val="0"/>
              </a:spcBef>
              <a:buNone/>
            </a:pPr>
            <a:r>
              <a:rPr lang="en-US" sz="1400" dirty="0">
                <a:solidFill>
                  <a:srgbClr val="595959"/>
                </a:solidFill>
              </a:rPr>
              <a:t>translations</a:t>
            </a:r>
          </a:p>
        </p:txBody>
      </p:sp>
      <p:cxnSp>
        <p:nvCxnSpPr>
          <p:cNvPr id="25" name="Context arrow"/>
          <p:cNvCxnSpPr/>
          <p:nvPr/>
        </p:nvCxnSpPr>
        <p:spPr>
          <a:xfrm flipH="1">
            <a:off x="3048000" y="4508500"/>
            <a:ext cx="2438400" cy="0"/>
          </a:xfrm>
          <a:prstGeom prst="straightConnector1">
            <a:avLst/>
          </a:prstGeom>
          <a:ln w="38100">
            <a:solidFill>
              <a:srgbClr val="7F7F7F"/>
            </a:solidFill>
            <a:tailEnd type="triangle" w="lg" len="med"/>
          </a:ln>
        </p:spPr>
      </p:cxnSp>
      <p:cxnSp>
        <p:nvCxnSpPr>
          <p:cNvPr id="26" name="Request arrow"/>
          <p:cNvCxnSpPr/>
          <p:nvPr/>
        </p:nvCxnSpPr>
        <p:spPr>
          <a:xfrm>
            <a:off x="3048000" y="5016500"/>
            <a:ext cx="2438400" cy="0"/>
          </a:xfrm>
          <a:prstGeom prst="straightConnector1">
            <a:avLst/>
          </a:prstGeom>
          <a:ln w="38100">
            <a:solidFill>
              <a:srgbClr val="7F7F7F"/>
            </a:solidFill>
            <a:tailEnd type="triangle" w="lg" len="med"/>
          </a:ln>
        </p:spPr>
      </p:cxnSp>
      <p:cxnSp>
        <p:nvCxnSpPr>
          <p:cNvPr id="27" name="Action arrow"/>
          <p:cNvCxnSpPr/>
          <p:nvPr/>
        </p:nvCxnSpPr>
        <p:spPr>
          <a:xfrm>
            <a:off x="8648700" y="4762500"/>
            <a:ext cx="939800" cy="0"/>
          </a:xfrm>
          <a:prstGeom prst="straightConnector1">
            <a:avLst/>
          </a:prstGeom>
          <a:ln w="38100">
            <a:solidFill>
              <a:schemeClr val="accent1"/>
            </a:solidFill>
            <a:headEnd type="triangle" w="lg" len="med"/>
            <a:tailEnd type="triangle" w="lg" len="med"/>
          </a:ln>
        </p:spPr>
      </p:cxnSp>
      <p:sp>
        <p:nvSpPr>
          <p:cNvPr id="28" name="Context label"/>
          <p:cNvSpPr/>
          <p:nvPr/>
        </p:nvSpPr>
        <p:spPr>
          <a:xfrm>
            <a:off x="2870200" y="3276600"/>
            <a:ext cx="2794000" cy="914400"/>
          </a:xfrm>
          <a:prstGeom prst="rect">
            <a:avLst/>
          </a:prstGeom>
          <a:noFill/>
          <a:ln>
            <a:noFill/>
          </a:ln>
        </p:spPr>
        <p:txBody>
          <a:bodyPr wrap="square" lIns="101600" tIns="50800" rIns="101600" bIns="50800" anchor="b">
            <a:noAutofit/>
          </a:bodyPr>
          <a:lstStyle/>
          <a:p>
            <a:pPr algn="ctr">
              <a:spcBef>
                <a:spcPts val="0"/>
              </a:spcBef>
              <a:buNone/>
            </a:pPr>
            <a:r>
              <a:rPr lang="en-US" sz="1400" b="1" dirty="0">
                <a:solidFill>
                  <a:schemeClr val="tx1"/>
                </a:solidFill>
              </a:rPr>
              <a:t>Context</a:t>
            </a:r>
          </a:p>
          <a:p>
            <a:pPr algn="ctr">
              <a:spcBef>
                <a:spcPts val="0"/>
              </a:spcBef>
              <a:buNone/>
            </a:pPr>
            <a:r>
              <a:rPr lang="en-US" sz="1400" dirty="0">
                <a:solidFill>
                  <a:schemeClr val="tx1"/>
                </a:solidFill>
              </a:rPr>
              <a:t>Acts 2:11 text, from the RVR</a:t>
            </a:r>
          </a:p>
          <a:p>
            <a:pPr algn="ctr">
              <a:spcBef>
                <a:spcPts val="0"/>
              </a:spcBef>
              <a:buNone/>
            </a:pPr>
            <a:r>
              <a:rPr lang="en-US" sz="1400" i="1" dirty="0">
                <a:solidFill>
                  <a:srgbClr val="595959"/>
                </a:solidFill>
              </a:rPr>
              <a:t>retrieved, not remembered</a:t>
            </a:r>
          </a:p>
        </p:txBody>
      </p:sp>
      <p:sp>
        <p:nvSpPr>
          <p:cNvPr id="29" name="Request bubble"/>
          <p:cNvSpPr/>
          <p:nvPr/>
        </p:nvSpPr>
        <p:spPr>
          <a:xfrm>
            <a:off x="3048000" y="5359400"/>
            <a:ext cx="2286000" cy="508000"/>
          </a:xfrm>
          <a:prstGeom prst="wedgeRoundRectCallout">
            <a:avLst>
              <a:gd name="adj1" fmla="val -38900"/>
              <a:gd name="adj2" fmla="val -117500"/>
              <a:gd name="adj3" fmla="val 16667"/>
            </a:avLst>
          </a:prstGeom>
          <a:solidFill>
            <a:srgbClr val="FFFFFF"/>
          </a:solidFill>
          <a:ln w="12700">
            <a:solidFill>
              <a:srgbClr val="7F7F7F"/>
            </a:solidFill>
          </a:ln>
        </p:spPr>
        <p:txBody>
          <a:bodyPr wrap="square" lIns="101600" tIns="50800" rIns="101600" bIns="50800" anchor="ctr">
            <a:noAutofit/>
          </a:bodyPr>
          <a:lstStyle/>
          <a:p>
            <a:pPr algn="ctr">
              <a:spcBef>
                <a:spcPts val="0"/>
              </a:spcBef>
              <a:buNone/>
            </a:pPr>
            <a:r>
              <a:rPr lang="en-US" sz="1400" dirty="0">
                <a:solidFill>
                  <a:schemeClr val="tx1"/>
                </a:solidFill>
              </a:rPr>
              <a:t>“Look up Acts 2:11, RVR”</a:t>
            </a:r>
          </a:p>
        </p:txBody>
      </p:sp>
      <p:sp>
        <p:nvSpPr>
          <p:cNvPr id="30" name="Request caption"/>
          <p:cNvSpPr/>
          <p:nvPr/>
        </p:nvSpPr>
        <p:spPr>
          <a:xfrm>
            <a:off x="2997200" y="5892800"/>
            <a:ext cx="2667000" cy="330200"/>
          </a:xfrm>
          <a:prstGeom prst="rect">
            <a:avLst/>
          </a:prstGeom>
          <a:noFill/>
          <a:ln>
            <a:noFill/>
          </a:ln>
        </p:spPr>
        <p:txBody>
          <a:bodyPr wrap="square" lIns="101600" tIns="50800" rIns="101600" bIns="50800" anchor="t">
            <a:noAutofit/>
          </a:bodyPr>
          <a:lstStyle/>
          <a:p>
            <a:pPr algn="ctr">
              <a:spcBef>
                <a:spcPts val="0"/>
              </a:spcBef>
              <a:buNone/>
            </a:pPr>
            <a:r>
              <a:rPr lang="en-US" sz="1400" b="1" dirty="0">
                <a:solidFill>
                  <a:schemeClr val="tx1"/>
                </a:solidFill>
              </a:rPr>
              <a:t>A request for data</a:t>
            </a:r>
          </a:p>
        </p:txBody>
      </p:sp>
      <p:sp>
        <p:nvSpPr>
          <p:cNvPr id="31" name="Fence label"/>
          <p:cNvSpPr/>
          <p:nvPr/>
        </p:nvSpPr>
        <p:spPr>
          <a:xfrm>
            <a:off x="7620000" y="3149600"/>
            <a:ext cx="3733800" cy="660400"/>
          </a:xfrm>
          <a:prstGeom prst="rect">
            <a:avLst/>
          </a:prstGeom>
          <a:noFill/>
          <a:ln>
            <a:noFill/>
          </a:ln>
        </p:spPr>
        <p:txBody>
          <a:bodyPr wrap="square" lIns="101600" tIns="50800" rIns="101600" bIns="50800" anchor="b">
            <a:noAutofit/>
          </a:bodyPr>
          <a:lstStyle/>
          <a:p>
            <a:pPr algn="l">
              <a:spcBef>
                <a:spcPts val="0"/>
              </a:spcBef>
              <a:buNone/>
            </a:pPr>
            <a:r>
              <a:rPr lang="en-US" sz="1400" b="1" dirty="0">
                <a:solidFill>
                  <a:schemeClr val="accent1"/>
                </a:solidFill>
              </a:rPr>
              <a:t>Lookup: </a:t>
            </a:r>
            <a:r>
              <a:rPr lang="en-US" sz="1400" dirty="0">
                <a:solidFill>
                  <a:schemeClr val="tx1"/>
                </a:solidFill>
              </a:rPr>
              <a:t>harness fetches the verse</a:t>
            </a:r>
          </a:p>
          <a:p>
            <a:pPr algn="l">
              <a:spcBef>
                <a:spcPts val="0"/>
              </a:spcBef>
              <a:buNone/>
            </a:pPr>
            <a:r>
              <a:rPr lang="en-US" sz="1400" i="1" dirty="0">
                <a:solidFill>
                  <a:srgbClr val="595959"/>
                </a:solidFill>
              </a:rPr>
              <a:t>exact published wording</a:t>
            </a:r>
          </a:p>
        </p:txBody>
      </p:sp>
      <p:sp>
        <p:nvSpPr>
          <p:cNvPr id="32" name="Other fences"/>
          <p:cNvSpPr/>
          <p:nvPr/>
        </p:nvSpPr>
        <p:spPr>
          <a:xfrm>
            <a:off x="5969000" y="5715000"/>
            <a:ext cx="5384800" cy="584200"/>
          </a:xfrm>
          <a:prstGeom prst="rect">
            <a:avLst/>
          </a:prstGeom>
          <a:noFill/>
          <a:ln>
            <a:noFill/>
          </a:ln>
        </p:spPr>
        <p:txBody>
          <a:bodyPr wrap="square" lIns="101600" tIns="50800" rIns="101600" bIns="50800" anchor="t">
            <a:noAutofit/>
          </a:bodyPr>
          <a:lstStyle/>
          <a:p>
            <a:pPr algn="l">
              <a:spcBef>
                <a:spcPts val="0"/>
              </a:spcBef>
              <a:buNone/>
            </a:pPr>
            <a:r>
              <a:rPr lang="en-US" sz="1400" b="1" dirty="0">
                <a:solidFill>
                  <a:schemeClr val="tx1"/>
                </a:solidFill>
              </a:rPr>
              <a:t>Other data sources:</a:t>
            </a:r>
          </a:p>
          <a:p>
            <a:pPr algn="l">
              <a:spcBef>
                <a:spcPts val="0"/>
              </a:spcBef>
              <a:buNone/>
            </a:pPr>
            <a:r>
              <a:rPr lang="en-US" sz="1400" dirty="0">
                <a:solidFill>
                  <a:srgbClr val="595959"/>
                </a:solidFill>
              </a:rPr>
              <a:t>Creeds/confessions, sermon notes, earlier translations</a:t>
            </a:r>
          </a:p>
        </p:txBody>
      </p:sp>
    </p:spTree>
    <p:extLst>
      <p:ext uri="{BB962C8B-B14F-4D97-AF65-F5344CB8AC3E}">
        <p14:creationId xmlns:p14="http://schemas.microsoft.com/office/powerpoint/2010/main" val="381933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28DC-099E-2246-AD4B-3373715D03AB}"/>
              </a:ext>
            </a:extLst>
          </p:cNvPr>
          <p:cNvSpPr>
            <a:spLocks noGrp="1"/>
          </p:cNvSpPr>
          <p:nvPr>
            <p:ph type="title"/>
          </p:nvPr>
        </p:nvSpPr>
        <p:spPr/>
        <p:txBody>
          <a:bodyPr/>
          <a:lstStyle/>
          <a:p>
            <a:r>
              <a:rPr lang="en-US" dirty="0"/>
              <a:t>Course Materials</a:t>
            </a:r>
          </a:p>
        </p:txBody>
      </p:sp>
      <p:sp>
        <p:nvSpPr>
          <p:cNvPr id="3" name="Content Placeholder 2">
            <a:extLst>
              <a:ext uri="{FF2B5EF4-FFF2-40B4-BE49-F238E27FC236}">
                <a16:creationId xmlns:a16="http://schemas.microsoft.com/office/drawing/2014/main" id="{2702759F-B85C-D15A-BD1A-FCA83DD84181}"/>
              </a:ext>
            </a:extLst>
          </p:cNvPr>
          <p:cNvSpPr>
            <a:spLocks noGrp="1"/>
          </p:cNvSpPr>
          <p:nvPr>
            <p:ph idx="1"/>
          </p:nvPr>
        </p:nvSpPr>
        <p:spPr/>
        <p:txBody>
          <a:bodyPr/>
          <a:lstStyle/>
          <a:p>
            <a:pPr marL="0" indent="0">
              <a:buNone/>
            </a:pPr>
            <a:r>
              <a:rPr lang="en-US" dirty="0"/>
              <a:t>I used Claude Code (a coding agent) to help align my course with learning objectives.</a:t>
            </a:r>
          </a:p>
          <a:p>
            <a:r>
              <a:rPr lang="en-US" dirty="0"/>
              <a:t>Lots of context: can look across the whole course.</a:t>
            </a:r>
          </a:p>
          <a:p>
            <a:r>
              <a:rPr lang="en-US" dirty="0"/>
              <a:t>Helped refine objectives, tag activities, revise activities to better address objectives</a:t>
            </a:r>
          </a:p>
          <a:p>
            <a:endParaRPr lang="en-US" dirty="0"/>
          </a:p>
          <a:p>
            <a:r>
              <a:rPr lang="en-US" b="1" dirty="0"/>
              <a:t>Target?</a:t>
            </a:r>
            <a:r>
              <a:rPr lang="en-US" dirty="0"/>
              <a:t> Focusing on assessable objectives meant I over-valued what was easily automatable.</a:t>
            </a:r>
          </a:p>
          <a:p>
            <a:r>
              <a:rPr lang="en-US" b="1" dirty="0"/>
              <a:t>Fences?</a:t>
            </a:r>
            <a:r>
              <a:rPr lang="en-US" dirty="0"/>
              <a:t> Insufficient. Students got some slop.</a:t>
            </a:r>
          </a:p>
          <a:p>
            <a:endParaRPr lang="en-US" dirty="0"/>
          </a:p>
        </p:txBody>
      </p:sp>
    </p:spTree>
    <p:extLst>
      <p:ext uri="{BB962C8B-B14F-4D97-AF65-F5344CB8AC3E}">
        <p14:creationId xmlns:p14="http://schemas.microsoft.com/office/powerpoint/2010/main" val="2213379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39ED-2264-3A16-4D42-C25E438F9E5F}"/>
              </a:ext>
            </a:extLst>
          </p:cNvPr>
          <p:cNvSpPr>
            <a:spLocks noGrp="1"/>
          </p:cNvSpPr>
          <p:nvPr>
            <p:ph type="title"/>
          </p:nvPr>
        </p:nvSpPr>
        <p:spPr/>
        <p:txBody>
          <a:bodyPr/>
          <a:lstStyle/>
          <a:p>
            <a:r>
              <a:rPr lang="en-US" dirty="0"/>
              <a:t>Who Builds Technology?</a:t>
            </a:r>
          </a:p>
        </p:txBody>
      </p:sp>
      <p:sp>
        <p:nvSpPr>
          <p:cNvPr id="3" name="Content Placeholder 2">
            <a:extLst>
              <a:ext uri="{FF2B5EF4-FFF2-40B4-BE49-F238E27FC236}">
                <a16:creationId xmlns:a16="http://schemas.microsoft.com/office/drawing/2014/main" id="{6937EA2B-1974-D603-967E-9F013C264011}"/>
              </a:ext>
            </a:extLst>
          </p:cNvPr>
          <p:cNvSpPr>
            <a:spLocks noGrp="1"/>
          </p:cNvSpPr>
          <p:nvPr>
            <p:ph idx="1"/>
          </p:nvPr>
        </p:nvSpPr>
        <p:spPr/>
        <p:txBody>
          <a:bodyPr>
            <a:normAutofit/>
          </a:bodyPr>
          <a:lstStyle/>
          <a:p>
            <a:r>
              <a:rPr lang="en-US" dirty="0"/>
              <a:t>People are now building software for their own organizations.</a:t>
            </a:r>
          </a:p>
          <a:p>
            <a:r>
              <a:rPr lang="en-US" dirty="0"/>
              <a:t>But design and engineering still needed!</a:t>
            </a:r>
          </a:p>
          <a:p>
            <a:r>
              <a:rPr lang="en-US" dirty="0"/>
              <a:t>Opportunity for education: </a:t>
            </a:r>
            <a:r>
              <a:rPr lang="en-US" b="1" dirty="0"/>
              <a:t>project-based service learning</a:t>
            </a:r>
          </a:p>
          <a:p>
            <a:pPr lvl="1"/>
            <a:r>
              <a:rPr lang="en-US" dirty="0"/>
              <a:t>AI means we </a:t>
            </a:r>
            <a:r>
              <a:rPr lang="en-US" i="1" dirty="0"/>
              <a:t>need</a:t>
            </a:r>
            <a:r>
              <a:rPr lang="en-US" dirty="0"/>
              <a:t> learning by doing—but it also </a:t>
            </a:r>
            <a:r>
              <a:rPr lang="en-US" i="1" dirty="0"/>
              <a:t>enables</a:t>
            </a:r>
            <a:r>
              <a:rPr lang="en-US" dirty="0"/>
              <a:t> it.</a:t>
            </a:r>
          </a:p>
          <a:p>
            <a:pPr lvl="1"/>
            <a:r>
              <a:rPr lang="en-US" dirty="0"/>
              <a:t>But it’s not native in most of our educational institutions.</a:t>
            </a:r>
          </a:p>
          <a:p>
            <a:pPr lvl="1"/>
            <a:r>
              <a:rPr lang="en-US" dirty="0"/>
              <a:t>Let’s figure out together how students could </a:t>
            </a:r>
            <a:r>
              <a:rPr lang="en-US" b="1" dirty="0"/>
              <a:t>learn about God’s world </a:t>
            </a:r>
            <a:r>
              <a:rPr lang="en-US" dirty="0"/>
              <a:t>by using AI to help them </a:t>
            </a:r>
            <a:r>
              <a:rPr lang="en-US" b="1" dirty="0"/>
              <a:t>serve their neighbors</a:t>
            </a:r>
            <a:r>
              <a:rPr lang="en-US" dirty="0"/>
              <a:t>.</a:t>
            </a:r>
          </a:p>
          <a:p>
            <a:endParaRPr lang="en-US" dirty="0"/>
          </a:p>
          <a:p>
            <a:r>
              <a:rPr lang="en-US" dirty="0"/>
              <a:t>In every situation, do AI together.</a:t>
            </a:r>
          </a:p>
        </p:txBody>
      </p:sp>
    </p:spTree>
    <p:extLst>
      <p:ext uri="{BB962C8B-B14F-4D97-AF65-F5344CB8AC3E}">
        <p14:creationId xmlns:p14="http://schemas.microsoft.com/office/powerpoint/2010/main" val="95861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1A5C4-6079-F4B7-5374-B550E692F9EF}"/>
              </a:ext>
            </a:extLst>
          </p:cNvPr>
          <p:cNvSpPr>
            <a:spLocks noGrp="1"/>
          </p:cNvSpPr>
          <p:nvPr>
            <p:ph type="title"/>
          </p:nvPr>
        </p:nvSpPr>
        <p:spPr/>
        <p:txBody>
          <a:bodyPr/>
          <a:lstStyle/>
          <a:p>
            <a:r>
              <a:rPr lang="en-US" dirty="0"/>
              <a:t>AI in Teaching and Learning</a:t>
            </a:r>
          </a:p>
        </p:txBody>
      </p:sp>
      <p:sp>
        <p:nvSpPr>
          <p:cNvPr id="3" name="Content Placeholder 2">
            <a:extLst>
              <a:ext uri="{FF2B5EF4-FFF2-40B4-BE49-F238E27FC236}">
                <a16:creationId xmlns:a16="http://schemas.microsoft.com/office/drawing/2014/main" id="{6DE7F700-8228-4A4E-D8B0-FC9C96137428}"/>
              </a:ext>
            </a:extLst>
          </p:cNvPr>
          <p:cNvSpPr>
            <a:spLocks noGrp="1"/>
          </p:cNvSpPr>
          <p:nvPr>
            <p:ph idx="1"/>
          </p:nvPr>
        </p:nvSpPr>
        <p:spPr/>
        <p:txBody>
          <a:bodyPr/>
          <a:lstStyle/>
          <a:p>
            <a:r>
              <a:rPr lang="en-US" dirty="0"/>
              <a:t>How might cognitive tools help guide groups (of students, faculty, institutions, etc.) to pursue long-term, open-ended, highly collaborative goals?</a:t>
            </a:r>
          </a:p>
          <a:p>
            <a:r>
              <a:rPr lang="en-US" dirty="0"/>
              <a:t>How I use AI in teaching (high-context, alignment, …).</a:t>
            </a:r>
          </a:p>
          <a:p>
            <a:r>
              <a:rPr lang="en-US" dirty="0"/>
              <a:t>AI for team project coaching?</a:t>
            </a:r>
          </a:p>
          <a:p>
            <a:endParaRPr lang="en-US" dirty="0"/>
          </a:p>
        </p:txBody>
      </p:sp>
    </p:spTree>
    <p:extLst>
      <p:ext uri="{BB962C8B-B14F-4D97-AF65-F5344CB8AC3E}">
        <p14:creationId xmlns:p14="http://schemas.microsoft.com/office/powerpoint/2010/main" val="2685889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F552D-0AE0-DC33-9B37-F69B9B16C9DC}"/>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159EE283-1239-8C1F-F8A8-699F20F0B2D3}"/>
              </a:ext>
            </a:extLst>
          </p:cNvPr>
          <p:cNvSpPr>
            <a:spLocks noGrp="1"/>
          </p:cNvSpPr>
          <p:nvPr>
            <p:ph sz="half" idx="1"/>
          </p:nvPr>
        </p:nvSpPr>
        <p:spPr/>
        <p:txBody>
          <a:bodyPr/>
          <a:lstStyle/>
          <a:p>
            <a:pPr marL="0" indent="0">
              <a:buNone/>
            </a:pPr>
            <a:r>
              <a:rPr lang="en-US" dirty="0"/>
              <a:t>Three questions</a:t>
            </a:r>
          </a:p>
          <a:p>
            <a:r>
              <a:rPr lang="en-US" dirty="0"/>
              <a:t>What’s success?</a:t>
            </a:r>
          </a:p>
          <a:p>
            <a:r>
              <a:rPr lang="en-US" dirty="0"/>
              <a:t>What should AI be kept from doing?</a:t>
            </a:r>
          </a:p>
          <a:p>
            <a:r>
              <a:rPr lang="en-US" dirty="0"/>
              <a:t>Who can build technology?</a:t>
            </a:r>
          </a:p>
          <a:p>
            <a:endParaRPr lang="en-US" dirty="0"/>
          </a:p>
          <a:p>
            <a:pPr marL="0" indent="0">
              <a:buNone/>
            </a:pPr>
            <a:r>
              <a:rPr lang="en-US" dirty="0"/>
              <a:t>One call: planning a gathering for educators on project-based service learning.</a:t>
            </a:r>
          </a:p>
        </p:txBody>
      </p:sp>
      <p:sp>
        <p:nvSpPr>
          <p:cNvPr id="4" name="Content Placeholder 3">
            <a:extLst>
              <a:ext uri="{FF2B5EF4-FFF2-40B4-BE49-F238E27FC236}">
                <a16:creationId xmlns:a16="http://schemas.microsoft.com/office/drawing/2014/main" id="{97B221B0-A4F1-64EE-267D-5630C7E73E5D}"/>
              </a:ext>
            </a:extLst>
          </p:cNvPr>
          <p:cNvSpPr>
            <a:spLocks noGrp="1"/>
          </p:cNvSpPr>
          <p:nvPr>
            <p:ph sz="half" idx="2"/>
          </p:nvPr>
        </p:nvSpPr>
        <p:spPr>
          <a:xfrm>
            <a:off x="6172200" y="937105"/>
            <a:ext cx="5181600" cy="4351338"/>
          </a:xfrm>
        </p:spPr>
        <p:txBody>
          <a:bodyPr/>
          <a:lstStyle/>
          <a:p>
            <a:pPr marL="0" indent="0">
              <a:buNone/>
            </a:pPr>
            <a:r>
              <a:rPr lang="en-US" dirty="0"/>
              <a:t>Three examples:</a:t>
            </a:r>
          </a:p>
          <a:p>
            <a:r>
              <a:rPr lang="en-US" b="1" dirty="0"/>
              <a:t>Thoughtful AI</a:t>
            </a:r>
            <a:r>
              <a:rPr lang="en-US" dirty="0"/>
              <a:t> in writing</a:t>
            </a:r>
          </a:p>
          <a:p>
            <a:r>
              <a:rPr lang="en-US" b="1" dirty="0"/>
              <a:t>From Every Language</a:t>
            </a:r>
            <a:r>
              <a:rPr lang="en-US" dirty="0"/>
              <a:t> translation in worship</a:t>
            </a:r>
          </a:p>
          <a:p>
            <a:r>
              <a:rPr lang="en-US" dirty="0"/>
              <a:t>Revising course materials</a:t>
            </a:r>
          </a:p>
        </p:txBody>
      </p:sp>
      <p:pic>
        <p:nvPicPr>
          <p:cNvPr id="5" name="Graphic 4" descr="QR code linking to kenarnold.org/wisdom2026">
            <a:extLst>
              <a:ext uri="{FF2B5EF4-FFF2-40B4-BE49-F238E27FC236}">
                <a16:creationId xmlns:a16="http://schemas.microsoft.com/office/drawing/2014/main" id="{88613945-823D-F592-E51C-796C5B30D5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75638" y="3355975"/>
            <a:ext cx="3136900" cy="3136900"/>
          </a:xfrm>
          <a:prstGeom prst="rect">
            <a:avLst/>
          </a:prstGeom>
        </p:spPr>
      </p:pic>
      <p:sp>
        <p:nvSpPr>
          <p:cNvPr id="6" name="TextBox 5">
            <a:extLst>
              <a:ext uri="{FF2B5EF4-FFF2-40B4-BE49-F238E27FC236}">
                <a16:creationId xmlns:a16="http://schemas.microsoft.com/office/drawing/2014/main" id="{5957202A-2327-5942-48D8-D2372DD9E4C3}"/>
              </a:ext>
            </a:extLst>
          </p:cNvPr>
          <p:cNvSpPr txBox="1"/>
          <p:nvPr/>
        </p:nvSpPr>
        <p:spPr>
          <a:xfrm>
            <a:off x="8281580" y="6488668"/>
            <a:ext cx="3730958" cy="369332"/>
          </a:xfrm>
          <a:prstGeom prst="rect">
            <a:avLst/>
          </a:prstGeom>
          <a:noFill/>
        </p:spPr>
        <p:txBody>
          <a:bodyPr wrap="none" rtlCol="0">
            <a:spAutoFit/>
          </a:bodyPr>
          <a:lstStyle/>
          <a:p>
            <a:r>
              <a:rPr lang="en-US" dirty="0"/>
              <a:t>https://</a:t>
            </a:r>
            <a:r>
              <a:rPr lang="en-US" dirty="0" err="1"/>
              <a:t>kenarnold.org</a:t>
            </a:r>
            <a:r>
              <a:rPr lang="en-US" dirty="0"/>
              <a:t>/wisdom2026/</a:t>
            </a:r>
          </a:p>
        </p:txBody>
      </p:sp>
    </p:spTree>
    <p:extLst>
      <p:ext uri="{BB962C8B-B14F-4D97-AF65-F5344CB8AC3E}">
        <p14:creationId xmlns:p14="http://schemas.microsoft.com/office/powerpoint/2010/main" val="3424931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A8F54BD-2587-4746-A8F9-29120FE933D7}">
  <we:reference id="WA200010725" version="1.0.0.1" store="Omex" storeType="OMEX"/>
  <we:alternateReferences>
    <we:reference id="WA200010725" version="1.0.0.1" store="WA200010725" storeType="OMEX"/>
  </we:alternateReferences>
  <we:properties>
    <we:property name="claude.fileId" value="&quot;5ad85a42-c62b-4a81-ad37-134b3fd9585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425</TotalTime>
  <Words>1869</Words>
  <Application>Microsoft Macintosh PowerPoint</Application>
  <PresentationFormat>Widescreen</PresentationFormat>
  <Paragraphs>158</Paragraphs>
  <Slides>18</Slides>
  <Notes>5</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Building Value-Laden Technology With (and Using) AI</vt:lpstr>
      <vt:lpstr>Genesis 1 (NIV)</vt:lpstr>
      <vt:lpstr>Building Tech with AI</vt:lpstr>
      <vt:lpstr>Three Questions</vt:lpstr>
      <vt:lpstr>Targets? Optimization Games</vt:lpstr>
      <vt:lpstr>Thoughtful AI</vt:lpstr>
      <vt:lpstr>Targets in Writing</vt:lpstr>
      <vt:lpstr>What should AI not do in writing?</vt:lpstr>
      <vt:lpstr>PowerPoint Presentation</vt:lpstr>
      <vt:lpstr>Fences in Writing</vt:lpstr>
      <vt:lpstr>Fences</vt:lpstr>
      <vt:lpstr>From Every Language</vt:lpstr>
      <vt:lpstr>From Every Language: Targets and Fences</vt:lpstr>
      <vt:lpstr>From Every Language: Looking Up Scripture</vt:lpstr>
      <vt:lpstr>Course Materials</vt:lpstr>
      <vt:lpstr>Who Builds Technology?</vt:lpstr>
      <vt:lpstr>AI in Teaching and Learning</vt:lpstr>
      <vt:lpstr>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 Arnold</dc:creator>
  <cp:lastModifiedBy>Ken Arnold</cp:lastModifiedBy>
  <cp:revision>1</cp:revision>
  <dcterms:created xsi:type="dcterms:W3CDTF">2026-10-08T12:49:47Z</dcterms:created>
  <dcterms:modified xsi:type="dcterms:W3CDTF">2026-10-09T18:05:08Z</dcterms:modified>
</cp:coreProperties>
</file>